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742" r:id="rId2"/>
    <p:sldId id="872" r:id="rId3"/>
    <p:sldId id="850" r:id="rId4"/>
    <p:sldId id="855" r:id="rId5"/>
    <p:sldId id="834" r:id="rId6"/>
    <p:sldId id="852" r:id="rId7"/>
    <p:sldId id="854" r:id="rId8"/>
    <p:sldId id="853" r:id="rId9"/>
    <p:sldId id="841" r:id="rId10"/>
    <p:sldId id="840" r:id="rId11"/>
    <p:sldId id="847" r:id="rId12"/>
    <p:sldId id="873" r:id="rId13"/>
    <p:sldId id="876" r:id="rId14"/>
    <p:sldId id="877" r:id="rId15"/>
    <p:sldId id="874" r:id="rId16"/>
    <p:sldId id="821" r:id="rId17"/>
  </p:sldIdLst>
  <p:sldSz cx="9906000" cy="6858000" type="A4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">
          <p15:clr>
            <a:srgbClr val="A4A3A4"/>
          </p15:clr>
        </p15:guide>
        <p15:guide id="2" orient="horz" pos="798">
          <p15:clr>
            <a:srgbClr val="A4A3A4"/>
          </p15:clr>
        </p15:guide>
        <p15:guide id="3" orient="horz" pos="1118">
          <p15:clr>
            <a:srgbClr val="A4A3A4"/>
          </p15:clr>
        </p15:guide>
        <p15:guide id="4" orient="horz" pos="2354">
          <p15:clr>
            <a:srgbClr val="A4A3A4"/>
          </p15:clr>
        </p15:guide>
        <p15:guide id="5" pos="393">
          <p15:clr>
            <a:srgbClr val="A4A3A4"/>
          </p15:clr>
        </p15:guide>
        <p15:guide id="6" pos="3935">
          <p15:clr>
            <a:srgbClr val="A4A3A4"/>
          </p15:clr>
        </p15:guide>
        <p15:guide id="7" pos="2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2889FF"/>
    <a:srgbClr val="0C6916"/>
    <a:srgbClr val="86BEE2"/>
    <a:srgbClr val="98D6FF"/>
    <a:srgbClr val="7CC1FF"/>
    <a:srgbClr val="0BBAFF"/>
    <a:srgbClr val="FFC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4"/>
    <p:restoredTop sz="94705"/>
  </p:normalViewPr>
  <p:slideViewPr>
    <p:cSldViewPr snapToGrid="0">
      <p:cViewPr>
        <p:scale>
          <a:sx n="100" d="100"/>
          <a:sy n="100" d="100"/>
        </p:scale>
        <p:origin x="576" y="248"/>
      </p:cViewPr>
      <p:guideLst>
        <p:guide orient="horz" pos="1347"/>
        <p:guide orient="horz" pos="798"/>
        <p:guide orient="horz" pos="1118"/>
        <p:guide orient="horz" pos="2354"/>
        <p:guide pos="393"/>
        <p:guide pos="3935"/>
        <p:guide pos="2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35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%20HD:Users:markuspauli:Desktop:Meine%20Doktorarbeit:Bilder:FINAL:MFI%20Perception%20Index%20for%20Top%20MFIs%20Colou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Blatt1!$P$30</c:f>
              <c:strCache>
                <c:ptCount val="1"/>
                <c:pt idx="0">
                  <c:v>Share 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Blatt1!$O$31:$O$36</c:f>
              <c:strCache>
                <c:ptCount val="6"/>
                <c:pt idx="0">
                  <c:v>Help with Problems</c:v>
                </c:pt>
                <c:pt idx="1">
                  <c:v>Staff Behaviour</c:v>
                </c:pt>
                <c:pt idx="2">
                  <c:v>Clarity of Rules</c:v>
                </c:pt>
                <c:pt idx="3">
                  <c:v> Time to Proceed</c:v>
                </c:pt>
                <c:pt idx="4">
                  <c:v>Costs of Loan</c:v>
                </c:pt>
                <c:pt idx="5">
                  <c:v>Perception Index</c:v>
                </c:pt>
              </c:strCache>
            </c:strRef>
          </c:cat>
          <c:val>
            <c:numRef>
              <c:f>Blatt1!$P$31:$P$36</c:f>
              <c:numCache>
                <c:formatCode>#,#00</c:formatCode>
                <c:ptCount val="6"/>
                <c:pt idx="0">
                  <c:v>6.479166666666666</c:v>
                </c:pt>
                <c:pt idx="1">
                  <c:v>6.854166666666655</c:v>
                </c:pt>
                <c:pt idx="2">
                  <c:v>7.520833333333333</c:v>
                </c:pt>
                <c:pt idx="3">
                  <c:v>7.562499999999996</c:v>
                </c:pt>
                <c:pt idx="4">
                  <c:v>5.416666666666666</c:v>
                </c:pt>
                <c:pt idx="5">
                  <c:v>6.8</c:v>
                </c:pt>
              </c:numCache>
            </c:numRef>
          </c:val>
        </c:ser>
        <c:ser>
          <c:idx val="1"/>
          <c:order val="1"/>
          <c:tx>
            <c:strRef>
              <c:f>Blatt1!$Q$30</c:f>
              <c:strCache>
                <c:ptCount val="1"/>
                <c:pt idx="0">
                  <c:v>Asmitha 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Blatt1!$O$31:$O$36</c:f>
              <c:strCache>
                <c:ptCount val="6"/>
                <c:pt idx="0">
                  <c:v>Help with Problems</c:v>
                </c:pt>
                <c:pt idx="1">
                  <c:v>Staff Behaviour</c:v>
                </c:pt>
                <c:pt idx="2">
                  <c:v>Clarity of Rules</c:v>
                </c:pt>
                <c:pt idx="3">
                  <c:v> Time to Proceed</c:v>
                </c:pt>
                <c:pt idx="4">
                  <c:v>Costs of Loan</c:v>
                </c:pt>
                <c:pt idx="5">
                  <c:v>Perception Index</c:v>
                </c:pt>
              </c:strCache>
            </c:strRef>
          </c:cat>
          <c:val>
            <c:numRef>
              <c:f>Blatt1!$Q$31:$Q$36</c:f>
              <c:numCache>
                <c:formatCode>#,#00</c:formatCode>
                <c:ptCount val="6"/>
                <c:pt idx="0">
                  <c:v>5.828571428571426</c:v>
                </c:pt>
                <c:pt idx="1">
                  <c:v>6.357142857142846</c:v>
                </c:pt>
                <c:pt idx="2">
                  <c:v>7.342857142857142</c:v>
                </c:pt>
                <c:pt idx="3">
                  <c:v>7.528571428571428</c:v>
                </c:pt>
                <c:pt idx="4">
                  <c:v>5.614285714285701</c:v>
                </c:pt>
                <c:pt idx="5">
                  <c:v>6.5</c:v>
                </c:pt>
              </c:numCache>
            </c:numRef>
          </c:val>
        </c:ser>
        <c:ser>
          <c:idx val="2"/>
          <c:order val="2"/>
          <c:tx>
            <c:strRef>
              <c:f>Blatt1!$R$30</c:f>
              <c:strCache>
                <c:ptCount val="1"/>
                <c:pt idx="0">
                  <c:v>Spandana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Blatt1!$O$31:$O$36</c:f>
              <c:strCache>
                <c:ptCount val="6"/>
                <c:pt idx="0">
                  <c:v>Help with Problems</c:v>
                </c:pt>
                <c:pt idx="1">
                  <c:v>Staff Behaviour</c:v>
                </c:pt>
                <c:pt idx="2">
                  <c:v>Clarity of Rules</c:v>
                </c:pt>
                <c:pt idx="3">
                  <c:v> Time to Proceed</c:v>
                </c:pt>
                <c:pt idx="4">
                  <c:v>Costs of Loan</c:v>
                </c:pt>
                <c:pt idx="5">
                  <c:v>Perception Index</c:v>
                </c:pt>
              </c:strCache>
            </c:strRef>
          </c:cat>
          <c:val>
            <c:numRef>
              <c:f>Blatt1!$R$31:$R$36</c:f>
              <c:numCache>
                <c:formatCode>#,#00</c:formatCode>
                <c:ptCount val="6"/>
                <c:pt idx="0">
                  <c:v>6.096</c:v>
                </c:pt>
                <c:pt idx="1">
                  <c:v>6.552</c:v>
                </c:pt>
                <c:pt idx="2">
                  <c:v>7.223999999999998</c:v>
                </c:pt>
                <c:pt idx="3">
                  <c:v>7.232</c:v>
                </c:pt>
                <c:pt idx="4">
                  <c:v>5.391999999999999</c:v>
                </c:pt>
                <c:pt idx="5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864928"/>
        <c:axId val="-2104036752"/>
      </c:barChart>
      <c:catAx>
        <c:axId val="-2116864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04036752"/>
        <c:crosses val="autoZero"/>
        <c:auto val="1"/>
        <c:lblAlgn val="ctr"/>
        <c:lblOffset val="100"/>
        <c:noMultiLvlLbl val="0"/>
      </c:catAx>
      <c:valAx>
        <c:axId val="-2104036752"/>
        <c:scaling>
          <c:orientation val="minMax"/>
          <c:max val="1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1686492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 b="1" i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E80CF26-0466-CE40-AA49-10885ED733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517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19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B455AF01-FB79-B848-89D2-3E12EBBDDE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8957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Times New Roman" charset="0"/>
                <a:cs typeface="Times New Roman" charset="0"/>
              </a:rPr>
              <a:t>"much more than simply an </a:t>
            </a:r>
            <a:r>
              <a:rPr lang="en-GB" altLang="en-US" b="1">
                <a:latin typeface="Times New Roman" charset="0"/>
                <a:cs typeface="Times New Roman" charset="0"/>
              </a:rPr>
              <a:t>income generation </a:t>
            </a:r>
            <a:r>
              <a:rPr lang="en-GB" altLang="en-US">
                <a:latin typeface="Times New Roman" charset="0"/>
                <a:cs typeface="Times New Roman" charset="0"/>
              </a:rPr>
              <a:t>tool. By directly </a:t>
            </a:r>
            <a:r>
              <a:rPr lang="en-GB" altLang="en-US" b="1">
                <a:latin typeface="Times New Roman" charset="0"/>
                <a:cs typeface="Times New Roman" charset="0"/>
              </a:rPr>
              <a:t>empowering</a:t>
            </a:r>
            <a:r>
              <a:rPr lang="en-GB" altLang="en-US">
                <a:latin typeface="Times New Roman" charset="0"/>
                <a:cs typeface="Times New Roman" charset="0"/>
              </a:rPr>
              <a:t> poor people, particularly </a:t>
            </a:r>
            <a:r>
              <a:rPr lang="en-GB" altLang="en-US" b="1">
                <a:latin typeface="Times New Roman" charset="0"/>
                <a:cs typeface="Times New Roman" charset="0"/>
              </a:rPr>
              <a:t>women</a:t>
            </a:r>
            <a:r>
              <a:rPr lang="en-GB" altLang="en-US">
                <a:latin typeface="Times New Roman" charset="0"/>
                <a:cs typeface="Times New Roman" charset="0"/>
              </a:rPr>
              <a:t>, it has become one of the key driving mechanisms towards meeting the Millennium Development Goals</a:t>
            </a:r>
            <a:r>
              <a:rPr lang="en-GB" altLang="de-DE">
                <a:latin typeface="Times New Roman" charset="0"/>
                <a:cs typeface="Times New Roman" charset="0"/>
              </a:rPr>
              <a:t>”</a:t>
            </a:r>
            <a:endParaRPr lang="en-GB" altLang="en-US">
              <a:latin typeface="Times New Roman" charset="0"/>
              <a:cs typeface="Times New Roman" charset="0"/>
            </a:endParaRPr>
          </a:p>
          <a:p>
            <a:r>
              <a:rPr lang="en-GB" altLang="en-US" i="1">
                <a:latin typeface="Times New Roman" charset="0"/>
                <a:cs typeface="Times New Roman" charset="0"/>
              </a:rPr>
              <a:t>Mark Malloch Brown, </a:t>
            </a:r>
            <a:r>
              <a:rPr lang="de-DE" altLang="en-US" i="1">
                <a:latin typeface="Times New Roman" charset="0"/>
                <a:cs typeface="Times New Roman" charset="0"/>
              </a:rPr>
              <a:t>United Nations Deputy Secretary-General</a:t>
            </a:r>
            <a:r>
              <a:rPr lang="en-US" altLang="en-US" i="1">
                <a:latin typeface="Times New Roman" charset="0"/>
                <a:cs typeface="Times New Roman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GB" altLang="en-US" sz="14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Like Subprime Lending</a:t>
            </a:r>
            <a:r>
              <a:rPr lang="en-GB" altLang="en-US" sz="16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, </a:t>
            </a:r>
            <a:r>
              <a:rPr lang="en-GB" altLang="en-US" i="1">
                <a:latin typeface="Times New Roman" charset="0"/>
                <a:cs typeface="Times New Roman" charset="0"/>
              </a:rPr>
              <a:t>Reserve Bank of India Governor</a:t>
            </a:r>
            <a:r>
              <a:rPr lang="en-US" altLang="en-US" i="1">
                <a:latin typeface="Times New Roman" charset="0"/>
                <a:cs typeface="Times New Roman" charset="0"/>
              </a:rPr>
              <a:t>, </a:t>
            </a:r>
            <a:r>
              <a:rPr lang="en-GB" altLang="en-US" i="1">
                <a:latin typeface="Times New Roman" charset="0"/>
                <a:cs typeface="Times New Roman" charset="0"/>
              </a:rPr>
              <a:t>Yaga Venugopal Reddy</a:t>
            </a:r>
          </a:p>
          <a:p>
            <a:endParaRPr lang="en-US" altLang="en-US" i="1">
              <a:latin typeface="Times New Roman" charset="0"/>
              <a:cs typeface="Times New Roman" charset="0"/>
            </a:endParaRPr>
          </a:p>
          <a:p>
            <a:endParaRPr lang="de-DE" altLang="en-US">
              <a:latin typeface="Times New Roman" charset="0"/>
              <a:cs typeface="Times New Roman" charset="0"/>
            </a:endParaRPr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F240EFF3-C8DB-5644-962E-4C449820A9C7}" type="slidenum">
              <a:rPr lang="en-GB" altLang="en-US" sz="1300"/>
              <a:pPr>
                <a:spcBef>
                  <a:spcPct val="0"/>
                </a:spcBef>
              </a:pPr>
              <a:t>3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31238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Times New Roman" charset="0"/>
                <a:cs typeface="Times New Roman" charset="0"/>
              </a:rPr>
              <a:t>DFI e.g. KfW</a:t>
            </a:r>
          </a:p>
          <a:p>
            <a:r>
              <a:rPr lang="en-GB" altLang="en-US">
                <a:latin typeface="Times New Roman" charset="0"/>
                <a:cs typeface="Times New Roman" charset="0"/>
              </a:rPr>
              <a:t>development aid by OECD = </a:t>
            </a:r>
            <a:r>
              <a:rPr lang="de-DE" altLang="en-US">
                <a:latin typeface="Times New Roman" charset="0"/>
                <a:cs typeface="Times New Roman" charset="0"/>
              </a:rPr>
              <a:t>USD 135.2 billion</a:t>
            </a:r>
            <a:r>
              <a:rPr lang="en-GB" altLang="en-US">
                <a:latin typeface="Times New Roman" charset="0"/>
                <a:cs typeface="Times New Roman" charset="0"/>
              </a:rPr>
              <a:t> (2013)</a:t>
            </a:r>
          </a:p>
          <a:p>
            <a:r>
              <a:rPr lang="de-DE" altLang="en-US">
                <a:latin typeface="Times New Roman" charset="0"/>
                <a:cs typeface="Times New Roman" charset="0"/>
              </a:rPr>
              <a:t>(official development assistance (ODA)</a:t>
            </a:r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0B2B673E-D81F-9440-928F-C68A128FFAF2}" type="slidenum">
              <a:rPr lang="en-GB" altLang="en-US" sz="1300"/>
              <a:pPr>
                <a:spcBef>
                  <a:spcPct val="0"/>
                </a:spcBef>
              </a:pPr>
              <a:t>5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84091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Times New Roman" charset="0"/>
                <a:cs typeface="Times New Roman" charset="0"/>
              </a:rPr>
              <a:t>(Two to Three) (10 000 Rupees)</a:t>
            </a:r>
            <a:endParaRPr lang="en-GB" altLang="en-US" b="1">
              <a:latin typeface="Wingdings" charset="2"/>
              <a:cs typeface="Times New Roman" charset="0"/>
              <a:sym typeface="Wingdings" charset="2"/>
            </a:endParaRPr>
          </a:p>
          <a:p>
            <a:r>
              <a:rPr lang="en-GB" altLang="en-US" b="1">
                <a:latin typeface="Wingdings" charset="2"/>
                <a:cs typeface="Times New Roman" charset="0"/>
                <a:sym typeface="Wingdings" charset="2"/>
              </a:rPr>
              <a:t></a:t>
            </a:r>
            <a:r>
              <a:rPr lang="en-GB" altLang="en-US" b="1">
                <a:latin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GB" altLang="en-US" b="1">
                <a:latin typeface="Times New Roman" charset="0"/>
                <a:cs typeface="Times New Roman" charset="0"/>
              </a:rPr>
              <a:t>Consumption</a:t>
            </a:r>
            <a:r>
              <a:rPr lang="en-GB" altLang="en-US">
                <a:latin typeface="Times New Roman" charset="0"/>
                <a:cs typeface="Times New Roman" charset="0"/>
              </a:rPr>
              <a:t>          (main: </a:t>
            </a:r>
            <a:r>
              <a:rPr lang="en-GB" altLang="en-US" b="1">
                <a:latin typeface="Times New Roman" charset="0"/>
                <a:cs typeface="Times New Roman" charset="0"/>
              </a:rPr>
              <a:t>39%</a:t>
            </a:r>
            <a:r>
              <a:rPr lang="en-GB" altLang="en-US">
                <a:latin typeface="Times New Roman" charset="0"/>
                <a:cs typeface="Times New Roman" charset="0"/>
              </a:rPr>
              <a:t>, second: 38%)</a:t>
            </a:r>
          </a:p>
          <a:p>
            <a:r>
              <a:rPr lang="en-GB" altLang="en-US" b="1">
                <a:latin typeface="Wingdings" charset="2"/>
                <a:cs typeface="Times New Roman" charset="0"/>
                <a:sym typeface="Wingdings" charset="2"/>
              </a:rPr>
              <a:t></a:t>
            </a:r>
            <a:r>
              <a:rPr lang="en-GB" altLang="en-US" b="1">
                <a:latin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GB" altLang="en-US">
                <a:latin typeface="Times New Roman" charset="0"/>
                <a:cs typeface="Times New Roman" charset="0"/>
              </a:rPr>
              <a:t>House Improvement (13%, 18%) </a:t>
            </a:r>
          </a:p>
          <a:p>
            <a:r>
              <a:rPr lang="en-GB" altLang="en-US" b="1">
                <a:latin typeface="Wingdings" charset="2"/>
                <a:cs typeface="Times New Roman" charset="0"/>
                <a:sym typeface="Wingdings" charset="2"/>
              </a:rPr>
              <a:t></a:t>
            </a:r>
            <a:r>
              <a:rPr lang="en-GB" altLang="en-US" b="1">
                <a:latin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GB" altLang="en-US" b="1">
                <a:latin typeface="Times New Roman" charset="0"/>
                <a:cs typeface="Times New Roman" charset="0"/>
              </a:rPr>
              <a:t>Investing</a:t>
            </a:r>
            <a:r>
              <a:rPr lang="en-GB" altLang="en-US">
                <a:latin typeface="Times New Roman" charset="0"/>
                <a:cs typeface="Times New Roman" charset="0"/>
              </a:rPr>
              <a:t> in Existing/ New Business (</a:t>
            </a:r>
            <a:r>
              <a:rPr lang="en-GB" altLang="en-US" b="1">
                <a:latin typeface="Times New Roman" charset="0"/>
                <a:cs typeface="Times New Roman" charset="0"/>
              </a:rPr>
              <a:t>12%</a:t>
            </a:r>
            <a:r>
              <a:rPr lang="en-GB" altLang="en-US">
                <a:latin typeface="Times New Roman" charset="0"/>
                <a:cs typeface="Times New Roman" charset="0"/>
              </a:rPr>
              <a:t>, 4%) </a:t>
            </a:r>
          </a:p>
          <a:p>
            <a:endParaRPr lang="de-DE" altLang="en-US">
              <a:latin typeface="Times New Roman" charset="0"/>
              <a:cs typeface="Times New Roman" charset="0"/>
            </a:endParaRPr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AA62F26E-D794-8D45-B867-B3B83E097023}" type="slidenum">
              <a:rPr lang="en-GB" altLang="en-US" sz="1300"/>
              <a:pPr>
                <a:spcBef>
                  <a:spcPct val="0"/>
                </a:spcBef>
              </a:pPr>
              <a:t>6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45193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Times New Roman" charset="0"/>
                <a:cs typeface="Times New Roman" charset="0"/>
              </a:rPr>
              <a:t>1 Followed by Bangladesh (18.5 million in 2013)</a:t>
            </a:r>
          </a:p>
          <a:p>
            <a:endParaRPr lang="de-DE" altLang="en-US">
              <a:latin typeface="Times New Roman" charset="0"/>
              <a:cs typeface="Times New Roman" charset="0"/>
            </a:endParaRPr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1654B00C-C0BA-1948-93EA-C2678DEE2BDC}" type="slidenum">
              <a:rPr lang="en-GB" altLang="en-US" sz="1300"/>
              <a:pPr>
                <a:spcBef>
                  <a:spcPct val="0"/>
                </a:spcBef>
              </a:pPr>
              <a:t>7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89029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>
                <a:latin typeface="Times New Roman" charset="0"/>
                <a:cs typeface="Times New Roman" charset="0"/>
              </a:rPr>
              <a:t>1 </a:t>
            </a:r>
            <a:r>
              <a:rPr lang="en-GB" altLang="en-US">
                <a:latin typeface="Times New Roman" charset="0"/>
                <a:cs typeface="Times New Roman" charset="0"/>
              </a:rPr>
              <a:t>co-operatives &amp; nationalized banks </a:t>
            </a:r>
          </a:p>
          <a:p>
            <a:r>
              <a:rPr lang="en-GB" altLang="en-US">
                <a:latin typeface="Times New Roman" charset="0"/>
                <a:cs typeface="Times New Roman" charset="0"/>
              </a:rPr>
              <a:t>2 e.g.  Worldbank in Andhra</a:t>
            </a:r>
          </a:p>
          <a:p>
            <a:pPr>
              <a:lnSpc>
                <a:spcPct val="120000"/>
              </a:lnSpc>
            </a:pPr>
            <a:r>
              <a:rPr lang="en-GB" altLang="de-DE">
                <a:latin typeface="Times New Roman" charset="0"/>
                <a:cs typeface="Times New Roman" charset="0"/>
              </a:rPr>
              <a:t>“</a:t>
            </a:r>
            <a:r>
              <a:rPr lang="en-GB" altLang="en-US">
                <a:latin typeface="Times New Roman" charset="0"/>
                <a:cs typeface="Times New Roman" charset="0"/>
              </a:rPr>
              <a:t>Eating into</a:t>
            </a:r>
            <a:r>
              <a:rPr lang="en-GB" altLang="de-DE">
                <a:latin typeface="Times New Roman" charset="0"/>
                <a:cs typeface="Times New Roman" charset="0"/>
              </a:rPr>
              <a:t>”</a:t>
            </a:r>
            <a:r>
              <a:rPr lang="en-GB" altLang="en-US">
                <a:latin typeface="Times New Roman" charset="0"/>
                <a:cs typeface="Times New Roman" charset="0"/>
              </a:rPr>
              <a:t> </a:t>
            </a:r>
            <a:r>
              <a:rPr lang="en-GB" altLang="en-US" sz="1100">
                <a:latin typeface="Times New Roman" charset="0"/>
                <a:cs typeface="Times New Roman" charset="0"/>
              </a:rPr>
              <a:t>Government-Run</a:t>
            </a:r>
            <a:r>
              <a:rPr lang="en-US" altLang="en-US" sz="1100">
                <a:latin typeface="Times New Roman" charset="0"/>
                <a:cs typeface="Times New Roman" charset="0"/>
              </a:rPr>
              <a:t> </a:t>
            </a:r>
            <a:r>
              <a:rPr lang="en-US" altLang="en-US">
                <a:latin typeface="Times New Roman" charset="0"/>
                <a:cs typeface="Times New Roman" charset="0"/>
              </a:rPr>
              <a:t>Bank Linkage</a:t>
            </a:r>
          </a:p>
          <a:p>
            <a:pPr>
              <a:lnSpc>
                <a:spcPct val="120000"/>
              </a:lnSpc>
              <a:buFont typeface="Wingdings" charset="2"/>
              <a:buChar char="à"/>
            </a:pPr>
            <a:r>
              <a:rPr lang="en-US" altLang="en-US" b="1">
                <a:latin typeface="Times New Roman" charset="0"/>
                <a:cs typeface="Times New Roman" charset="0"/>
                <a:sym typeface="Wingdings" charset="2"/>
              </a:rPr>
              <a:t>Microfinance Act</a:t>
            </a:r>
            <a:endParaRPr lang="en-GB" altLang="en-US" b="1">
              <a:latin typeface="Times New Roman" charset="0"/>
              <a:cs typeface="Times New Roman" charset="0"/>
            </a:endParaRPr>
          </a:p>
          <a:p>
            <a:pPr>
              <a:lnSpc>
                <a:spcPct val="120000"/>
              </a:lnSpc>
            </a:pPr>
            <a:r>
              <a:rPr lang="en-GB" altLang="en-US" b="1">
                <a:latin typeface="Times New Roman" charset="0"/>
                <a:cs typeface="Times New Roman" charset="0"/>
              </a:rPr>
              <a:t>Result</a:t>
            </a:r>
            <a:r>
              <a:rPr lang="en-GB" altLang="en-US">
                <a:latin typeface="Times New Roman" charset="0"/>
                <a:cs typeface="Times New Roman" charset="0"/>
              </a:rPr>
              <a:t>: 	US$ 1 Billion Loans Writing Off,</a:t>
            </a:r>
          </a:p>
          <a:p>
            <a:pPr>
              <a:lnSpc>
                <a:spcPct val="120000"/>
              </a:lnSpc>
            </a:pPr>
            <a:r>
              <a:rPr lang="en-GB" altLang="en-US">
                <a:latin typeface="Times New Roman" charset="0"/>
                <a:cs typeface="Times New Roman" charset="0"/>
              </a:rPr>
              <a:t>		30,000 Staff Members</a:t>
            </a:r>
            <a:r>
              <a:rPr lang="en-US" altLang="en-US">
                <a:latin typeface="Times New Roman" charset="0"/>
                <a:cs typeface="Times New Roman" charset="0"/>
              </a:rPr>
              <a:t> </a:t>
            </a:r>
            <a:r>
              <a:rPr lang="en-GB" altLang="en-US">
                <a:latin typeface="Times New Roman" charset="0"/>
                <a:cs typeface="Times New Roman" charset="0"/>
              </a:rPr>
              <a:t>Laid Off </a:t>
            </a:r>
          </a:p>
          <a:p>
            <a:pPr>
              <a:lnSpc>
                <a:spcPct val="120000"/>
              </a:lnSpc>
            </a:pPr>
            <a:r>
              <a:rPr lang="en-GB" altLang="en-US" b="1">
                <a:latin typeface="Times New Roman" charset="0"/>
                <a:cs typeface="Times New Roman" charset="0"/>
              </a:rPr>
              <a:t>Supreme Court</a:t>
            </a:r>
            <a:r>
              <a:rPr lang="en-GB" altLang="en-US">
                <a:latin typeface="Times New Roman" charset="0"/>
                <a:cs typeface="Times New Roman" charset="0"/>
              </a:rPr>
              <a:t> &amp; </a:t>
            </a:r>
            <a:r>
              <a:rPr lang="en-US" altLang="en-US" i="1">
                <a:latin typeface="Times New Roman" charset="0"/>
                <a:cs typeface="Times New Roman" charset="0"/>
              </a:rPr>
              <a:t>Microfinance Bill</a:t>
            </a:r>
            <a:endParaRPr lang="en-GB" altLang="en-US">
              <a:latin typeface="Times New Roman" charset="0"/>
              <a:cs typeface="Times New Roman" charset="0"/>
            </a:endParaRPr>
          </a:p>
          <a:p>
            <a:endParaRPr lang="en-GB" altLang="en-US">
              <a:latin typeface="Times New Roman" charset="0"/>
              <a:cs typeface="Times New Roman" charset="0"/>
            </a:endParaRPr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94051BE0-2996-8742-8919-52BD9FE753A5}" type="slidenum">
              <a:rPr lang="en-GB" altLang="en-US" sz="1300"/>
              <a:pPr>
                <a:spcBef>
                  <a:spcPct val="0"/>
                </a:spcBef>
              </a:pPr>
              <a:t>8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65193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i="1">
                <a:latin typeface="Times New Roman" charset="0"/>
                <a:cs typeface="Times New Roman" charset="0"/>
              </a:rPr>
              <a:t>Source: Wikimedia Commons, </a:t>
            </a:r>
            <a:r>
              <a:rPr lang="en-GB" altLang="en-US">
                <a:latin typeface="Times New Roman" charset="0"/>
                <a:cs typeface="Times New Roman" charset="0"/>
              </a:rPr>
              <a:t>http://commons.wikimedia.org/wiki/File:Telengana.PNG</a:t>
            </a:r>
            <a:r>
              <a:rPr lang="en-GB" altLang="en-US" i="1">
                <a:latin typeface="Times New Roman" charset="0"/>
                <a:cs typeface="Times New Roman" charset="0"/>
              </a:rPr>
              <a:t>, April 21</a:t>
            </a:r>
            <a:r>
              <a:rPr lang="en-GB" altLang="en-US" i="1" baseline="30000">
                <a:latin typeface="Times New Roman" charset="0"/>
                <a:cs typeface="Times New Roman" charset="0"/>
              </a:rPr>
              <a:t>st </a:t>
            </a:r>
            <a:r>
              <a:rPr lang="en-GB" altLang="en-US" i="1">
                <a:latin typeface="Times New Roman" charset="0"/>
                <a:cs typeface="Times New Roman" charset="0"/>
              </a:rPr>
              <a:t>2015.</a:t>
            </a:r>
            <a:endParaRPr lang="de-DE" altLang="en-US" i="1">
              <a:latin typeface="Times New Roman" charset="0"/>
              <a:cs typeface="Times New Roman" charset="0"/>
            </a:endParaRPr>
          </a:p>
        </p:txBody>
      </p:sp>
      <p:sp>
        <p:nvSpPr>
          <p:cNvPr id="2867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4ECB26CE-960B-D742-B96B-B441952867A1}" type="slidenum">
              <a:rPr lang="en-GB" altLang="en-US" sz="1300"/>
              <a:pPr>
                <a:spcBef>
                  <a:spcPct val="0"/>
                </a:spcBef>
              </a:pPr>
              <a:t>9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36994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Times New Roman" charset="0"/>
                <a:cs typeface="Times New Roman" charset="0"/>
                <a:sym typeface="Wingdings" charset="2"/>
              </a:rPr>
              <a:t> </a:t>
            </a:r>
            <a:r>
              <a:rPr lang="en-GB" altLang="de-DE">
                <a:latin typeface="Times New Roman" charset="0"/>
                <a:cs typeface="Times New Roman" charset="0"/>
                <a:sym typeface="Wingdings" charset="2"/>
              </a:rPr>
              <a:t>“</a:t>
            </a:r>
            <a:r>
              <a:rPr lang="en-GB" altLang="en-US">
                <a:latin typeface="Times New Roman" charset="0"/>
                <a:cs typeface="Times New Roman" charset="0"/>
                <a:sym typeface="Wingdings" charset="2"/>
              </a:rPr>
              <a:t>easy money</a:t>
            </a:r>
            <a:r>
              <a:rPr lang="en-GB" altLang="de-DE">
                <a:latin typeface="Times New Roman" charset="0"/>
                <a:cs typeface="Times New Roman" charset="0"/>
                <a:sym typeface="Wingdings" charset="2"/>
              </a:rPr>
              <a:t>”</a:t>
            </a:r>
            <a:r>
              <a:rPr lang="en-GB" altLang="ja-JP">
                <a:latin typeface="Times New Roman" charset="0"/>
                <a:cs typeface="Times New Roman" charset="0"/>
              </a:rPr>
              <a:t>   </a:t>
            </a:r>
            <a:endParaRPr lang="en-GB" altLang="en-US">
              <a:latin typeface="Times New Roman" charset="0"/>
              <a:cs typeface="Times New Roman" charset="0"/>
            </a:endParaRPr>
          </a:p>
        </p:txBody>
      </p:sp>
      <p:sp>
        <p:nvSpPr>
          <p:cNvPr id="3072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A01DCF9F-A8B6-5547-84E6-AFE5F2A3D291}" type="slidenum">
              <a:rPr lang="en-GB" altLang="en-US" sz="1300"/>
              <a:pPr>
                <a:spcBef>
                  <a:spcPct val="0"/>
                </a:spcBef>
              </a:pPr>
              <a:t>10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53773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Times New Roman" charset="0"/>
                <a:cs typeface="Times New Roman" charset="0"/>
              </a:rPr>
              <a:t>Microfinance (incl. Savings &amp; Insurances) </a:t>
            </a:r>
            <a:r>
              <a:rPr lang="en-GB" altLang="en-US" sz="1100">
                <a:latin typeface="Times New Roman" charset="0"/>
                <a:cs typeface="Times New Roman" charset="0"/>
              </a:rPr>
              <a:t>Can Contribute to….</a:t>
            </a:r>
          </a:p>
          <a:p>
            <a:r>
              <a:rPr lang="en-GB" altLang="en-US">
                <a:latin typeface="Times New Roman" charset="0"/>
                <a:cs typeface="Times New Roman" charset="0"/>
              </a:rPr>
              <a:t>Transition </a:t>
            </a:r>
            <a:r>
              <a:rPr lang="en-GB" altLang="en-US" sz="1100">
                <a:latin typeface="Times New Roman" charset="0"/>
                <a:cs typeface="Times New Roman" charset="0"/>
              </a:rPr>
              <a:t>from</a:t>
            </a:r>
            <a:r>
              <a:rPr lang="en-GB" altLang="en-US">
                <a:latin typeface="Times New Roman" charset="0"/>
                <a:cs typeface="Times New Roman" charset="0"/>
              </a:rPr>
              <a:t> Traditional Agrarian </a:t>
            </a:r>
            <a:r>
              <a:rPr lang="en-GB" altLang="en-US" sz="1100">
                <a:latin typeface="Times New Roman" charset="0"/>
                <a:cs typeface="Times New Roman" charset="0"/>
              </a:rPr>
              <a:t>to</a:t>
            </a:r>
            <a:r>
              <a:rPr lang="en-GB" altLang="en-US">
                <a:latin typeface="Times New Roman" charset="0"/>
                <a:cs typeface="Times New Roman" charset="0"/>
              </a:rPr>
              <a:t> Modern Society</a:t>
            </a:r>
            <a:r>
              <a:rPr lang="en-GB" altLang="en-US" b="1">
                <a:latin typeface="Times New Roman" charset="0"/>
                <a:cs typeface="Times New Roman" charset="0"/>
              </a:rPr>
              <a:t> </a:t>
            </a:r>
            <a:r>
              <a:rPr lang="en-GB" altLang="en-US" sz="1100">
                <a:latin typeface="Times New Roman" charset="0"/>
                <a:cs typeface="Times New Roman" charset="0"/>
              </a:rPr>
              <a:t>through…</a:t>
            </a:r>
            <a:endParaRPr lang="de-DE" altLang="en-US">
              <a:latin typeface="Times New Roman" charset="0"/>
              <a:cs typeface="Times New Roman" charset="0"/>
            </a:endParaRPr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B8C921EF-FF34-884E-A923-32E944849736}" type="slidenum">
              <a:rPr lang="en-GB" altLang="en-US" sz="1300"/>
              <a:pPr>
                <a:spcBef>
                  <a:spcPct val="0"/>
                </a:spcBef>
              </a:pPr>
              <a:t>11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957215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 altLang="en-US">
              <a:latin typeface="Times New Roman" charset="0"/>
              <a:cs typeface="Times New Roman" charset="0"/>
            </a:endParaRP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2B807D91-5864-7E42-9224-9539049C1AE1}" type="slidenum">
              <a:rPr lang="en-GB" altLang="en-US" sz="1300"/>
              <a:pPr>
                <a:spcBef>
                  <a:spcPct val="0"/>
                </a:spcBef>
              </a:pPr>
              <a:t>16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91148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ppttitel.jpg                                                   002A8F9EMacintosh HD                   C2DAC9E8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61061" y="2591252"/>
            <a:ext cx="6132777" cy="968375"/>
          </a:xfrm>
        </p:spPr>
        <p:txBody>
          <a:bodyPr anchor="ctr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9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62780" y="3778701"/>
            <a:ext cx="6136217" cy="611188"/>
          </a:xfrm>
        </p:spPr>
        <p:txBody>
          <a:bodyPr anchor="ctr"/>
          <a:lstStyle>
            <a:lvl1pPr marL="0" indent="0" algn="ctr"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07502" y="5094513"/>
            <a:ext cx="6227365" cy="479425"/>
          </a:xfrm>
        </p:spPr>
        <p:txBody>
          <a:bodyPr/>
          <a:lstStyle>
            <a:lvl1pPr algn="ctr"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18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299374"/>
            <a:ext cx="8915400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663" y="1328755"/>
            <a:ext cx="8915400" cy="4452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6C79-8682-554E-B08E-FC4B1E1C17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21039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155701"/>
            <a:ext cx="2228850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663" y="1155701"/>
            <a:ext cx="6521450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184C0-8952-944C-BBCA-16C7D95478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687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938" y="290280"/>
            <a:ext cx="8915400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3" y="1299727"/>
            <a:ext cx="8915400" cy="44529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9C97-C4E3-4149-B259-037C2F1959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66565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F12E6-7CF4-1A42-9226-7270E35478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53982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284860"/>
            <a:ext cx="8915400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63" y="1299727"/>
            <a:ext cx="4375150" cy="4452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299727"/>
            <a:ext cx="4375150" cy="4452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E047C-DBBA-514A-A184-8EA8BD9FB9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8279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1796-3A2B-6B41-B582-7DB2A25018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423853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270346"/>
            <a:ext cx="8915400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E80D-8AC5-4442-95EA-7F5364B624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44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BF1D9-523B-2141-A347-E0092E54CA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35277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9854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5D013-4547-8C4C-9CD9-C471B75D57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32400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56316-1F55-2B49-AA3B-7C92ABC23B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24016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ptfolie.jpg                                                   002A8F9EMacintosh HD                   C2DAC9E8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300038"/>
            <a:ext cx="891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Mastertitelformat bearbeiten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285875"/>
            <a:ext cx="891540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Mastertextformat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  <p:sp>
        <p:nvSpPr>
          <p:cNvPr id="69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388" y="6638925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bg1"/>
                </a:solidFill>
                <a:latin typeface="TFForeverLight" charset="0"/>
              </a:defRPr>
            </a:lvl1pPr>
          </a:lstStyle>
          <a:p>
            <a:pPr>
              <a:defRPr/>
            </a:pPr>
            <a:fld id="{C0A8A229-5DED-8045-9F8F-C0679429A5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8193"/>
        </a:buClr>
        <a:buFont typeface="Arial" charset="0"/>
        <a:defRPr sz="28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–"/>
        <a:defRPr sz="2000">
          <a:solidFill>
            <a:schemeClr val="bg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bg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-"/>
        <a:defRPr>
          <a:solidFill>
            <a:schemeClr val="bg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-"/>
        <a:defRPr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-"/>
        <a:defRPr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-"/>
        <a:defRPr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-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ctrTitle"/>
          </p:nvPr>
        </p:nvSpPr>
        <p:spPr>
          <a:xfrm>
            <a:off x="1706562" y="2047875"/>
            <a:ext cx="6429375" cy="35067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GB" altLang="en-US" sz="2000" dirty="0" err="1">
                <a:solidFill>
                  <a:srgbClr val="0432FF"/>
                </a:solidFill>
              </a:rPr>
              <a:t>Dr.</a:t>
            </a:r>
            <a:r>
              <a:rPr lang="en-GB" altLang="en-US" sz="2000" dirty="0">
                <a:solidFill>
                  <a:srgbClr val="0432FF"/>
                </a:solidFill>
              </a:rPr>
              <a:t> Markus </a:t>
            </a:r>
            <a:r>
              <a:rPr lang="en-GB" altLang="en-US" sz="2000" dirty="0" smtClean="0">
                <a:solidFill>
                  <a:srgbClr val="0432FF"/>
                </a:solidFill>
              </a:rPr>
              <a:t>Pauli</a:t>
            </a:r>
            <a:r>
              <a:rPr lang="en-GB" altLang="en-US" sz="2000" dirty="0" smtClean="0">
                <a:solidFill>
                  <a:schemeClr val="tx1"/>
                </a:solidFill>
              </a:rPr>
              <a:t/>
            </a:r>
            <a:br>
              <a:rPr lang="en-GB" altLang="en-US" sz="2000" dirty="0" smtClean="0">
                <a:solidFill>
                  <a:schemeClr val="tx1"/>
                </a:solidFill>
              </a:rPr>
            </a:br>
            <a:r>
              <a:rPr lang="en-GB" altLang="en-US" sz="1000" b="1" dirty="0">
                <a:solidFill>
                  <a:srgbClr val="FF0000"/>
                </a:solidFill>
              </a:rPr>
              <a:t/>
            </a:r>
            <a:br>
              <a:rPr lang="en-GB" altLang="en-US" sz="1000" b="1" dirty="0">
                <a:solidFill>
                  <a:srgbClr val="FF0000"/>
                </a:solidFill>
              </a:rPr>
            </a:br>
            <a:r>
              <a:rPr lang="en-GB" altLang="en-US" sz="2400" b="1" dirty="0" smtClean="0">
                <a:solidFill>
                  <a:srgbClr val="FF0000"/>
                </a:solidFill>
              </a:rPr>
              <a:t>The </a:t>
            </a:r>
            <a:r>
              <a:rPr lang="en-GB" altLang="en-US" sz="2400" b="1" dirty="0">
                <a:solidFill>
                  <a:srgbClr val="FF0000"/>
                </a:solidFill>
              </a:rPr>
              <a:t>Politics of Microfinance and 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the Politics of</a:t>
            </a:r>
            <a:r>
              <a:rPr lang="en-GB" altLang="en-US" sz="2400" b="1" dirty="0">
                <a:solidFill>
                  <a:srgbClr val="FF0000"/>
                </a:solidFill>
              </a:rPr>
              <a:t> State, Market &amp; Civil Society Partnerships </a:t>
            </a:r>
            <a:r>
              <a:rPr lang="en-GB" altLang="en-US" sz="2800" b="1" dirty="0">
                <a:solidFill>
                  <a:srgbClr val="FF0000"/>
                </a:solidFill>
              </a:rPr>
              <a:t/>
            </a:r>
            <a:br>
              <a:rPr lang="en-GB" altLang="en-US" sz="2800" b="1" dirty="0">
                <a:solidFill>
                  <a:srgbClr val="FF0000"/>
                </a:solidFill>
              </a:rPr>
            </a:br>
            <a:endParaRPr lang="en-GB" altLang="en-US" sz="1000" dirty="0"/>
          </a:p>
        </p:txBody>
      </p:sp>
      <p:sp>
        <p:nvSpPr>
          <p:cNvPr id="1536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8161" y="5175250"/>
            <a:ext cx="6226175" cy="479425"/>
          </a:xfrm>
        </p:spPr>
        <p:txBody>
          <a:bodyPr/>
          <a:lstStyle/>
          <a:p>
            <a:pPr marL="0" indent="0" eaLnBrk="1" hangingPunct="1"/>
            <a:r>
              <a:rPr lang="de-DE" altLang="en-US" sz="2000" dirty="0" smtClean="0">
                <a:solidFill>
                  <a:srgbClr val="0432FF"/>
                </a:solidFill>
              </a:rPr>
              <a:t>1</a:t>
            </a:r>
            <a:r>
              <a:rPr lang="de-DE" altLang="en-US" sz="2000" baseline="30000" dirty="0" smtClean="0">
                <a:solidFill>
                  <a:srgbClr val="0432FF"/>
                </a:solidFill>
              </a:rPr>
              <a:t>st </a:t>
            </a:r>
            <a:r>
              <a:rPr lang="de-DE" altLang="en-US" sz="2000" dirty="0" err="1" smtClean="0">
                <a:solidFill>
                  <a:srgbClr val="0432FF"/>
                </a:solidFill>
              </a:rPr>
              <a:t>Singapore</a:t>
            </a:r>
            <a:r>
              <a:rPr lang="de-DE" altLang="en-US" sz="2000" dirty="0" smtClean="0">
                <a:solidFill>
                  <a:srgbClr val="0432FF"/>
                </a:solidFill>
              </a:rPr>
              <a:t> </a:t>
            </a:r>
            <a:r>
              <a:rPr lang="de-DE" altLang="en-US" sz="2000" dirty="0">
                <a:solidFill>
                  <a:srgbClr val="0432FF"/>
                </a:solidFill>
              </a:rPr>
              <a:t>Public </a:t>
            </a:r>
            <a:r>
              <a:rPr lang="de-DE" altLang="en-US" sz="2000" dirty="0" err="1">
                <a:solidFill>
                  <a:srgbClr val="0432FF"/>
                </a:solidFill>
              </a:rPr>
              <a:t>Policy</a:t>
            </a:r>
            <a:r>
              <a:rPr lang="de-DE" altLang="en-US" sz="2000" dirty="0">
                <a:solidFill>
                  <a:srgbClr val="0432FF"/>
                </a:solidFill>
              </a:rPr>
              <a:t> </a:t>
            </a:r>
            <a:r>
              <a:rPr lang="de-DE" altLang="en-US" sz="2000" dirty="0" smtClean="0">
                <a:solidFill>
                  <a:srgbClr val="0432FF"/>
                </a:solidFill>
              </a:rPr>
              <a:t>Conference 2016</a:t>
            </a:r>
            <a:endParaRPr lang="en-US" altLang="en-US" sz="2000" dirty="0">
              <a:solidFill>
                <a:srgbClr val="0432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788" y="290513"/>
            <a:ext cx="8915400" cy="825500"/>
          </a:xfrm>
        </p:spPr>
        <p:txBody>
          <a:bodyPr/>
          <a:lstStyle/>
          <a:p>
            <a:pPr>
              <a:defRPr/>
            </a:pPr>
            <a:r>
              <a:rPr lang="en-GB" sz="3000" b="1" dirty="0" smtClean="0">
                <a:latin typeface="+mn-lt"/>
              </a:rPr>
              <a:t>Findings on the Perception of MFIs</a:t>
            </a:r>
            <a:endParaRPr lang="en-GB" sz="3000" b="1" dirty="0">
              <a:latin typeface="+mn-lt"/>
            </a:endParaRPr>
          </a:p>
        </p:txBody>
      </p:sp>
      <p:sp>
        <p:nvSpPr>
          <p:cNvPr id="30723" name="Rechteck 4"/>
          <p:cNvSpPr>
            <a:spLocks noChangeArrowheads="1"/>
          </p:cNvSpPr>
          <p:nvPr/>
        </p:nvSpPr>
        <p:spPr bwMode="auto">
          <a:xfrm>
            <a:off x="457200" y="1185863"/>
            <a:ext cx="3776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008000"/>
                </a:solidFill>
              </a:rPr>
              <a:t>(Very) </a:t>
            </a:r>
            <a:r>
              <a:rPr lang="en-GB" altLang="en-US" sz="4000" b="1">
                <a:solidFill>
                  <a:srgbClr val="008000"/>
                </a:solidFill>
              </a:rPr>
              <a:t>Good</a:t>
            </a:r>
            <a:r>
              <a:rPr lang="en-GB" altLang="en-US" sz="3000">
                <a:solidFill>
                  <a:srgbClr val="008000"/>
                </a:solidFill>
              </a:rPr>
              <a:t>  </a:t>
            </a:r>
          </a:p>
        </p:txBody>
      </p:sp>
      <p:sp>
        <p:nvSpPr>
          <p:cNvPr id="30724" name="Rechteck 5"/>
          <p:cNvSpPr>
            <a:spLocks noChangeArrowheads="1"/>
          </p:cNvSpPr>
          <p:nvPr/>
        </p:nvSpPr>
        <p:spPr bwMode="auto">
          <a:xfrm>
            <a:off x="8516938" y="769938"/>
            <a:ext cx="654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6000" b="1">
                <a:solidFill>
                  <a:srgbClr val="008000"/>
                </a:solidFill>
              </a:rPr>
              <a:t>+</a:t>
            </a:r>
            <a:endParaRPr lang="en-GB" altLang="en-US" sz="6000" b="1">
              <a:solidFill>
                <a:schemeClr val="tx1"/>
              </a:solidFill>
            </a:endParaRPr>
          </a:p>
        </p:txBody>
      </p:sp>
      <p:sp>
        <p:nvSpPr>
          <p:cNvPr id="30725" name="Rechteck 6"/>
          <p:cNvSpPr>
            <a:spLocks noChangeArrowheads="1"/>
          </p:cNvSpPr>
          <p:nvPr/>
        </p:nvSpPr>
        <p:spPr bwMode="auto">
          <a:xfrm>
            <a:off x="8516938" y="2806700"/>
            <a:ext cx="466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6000" b="1">
                <a:solidFill>
                  <a:srgbClr val="FF0000"/>
                </a:solidFill>
              </a:rPr>
              <a:t>–</a:t>
            </a:r>
            <a:endParaRPr lang="en-GB" altLang="en-US" sz="600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86675" y="4716463"/>
            <a:ext cx="221932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3000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Valued </a:t>
            </a:r>
          </a:p>
          <a:p>
            <a:pPr algn="ctr" eaLnBrk="1" hangingPunct="1">
              <a:defRPr/>
            </a:pPr>
            <a:r>
              <a:rPr lang="en-GB" sz="30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Despite </a:t>
            </a:r>
          </a:p>
          <a:p>
            <a:pPr algn="ctr" eaLnBrk="1" hangingPunct="1">
              <a:defRPr/>
            </a:pPr>
            <a:r>
              <a:rPr lang="en-GB" sz="3000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Criticism</a:t>
            </a:r>
            <a:r>
              <a:rPr lang="en-US" sz="3000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 </a:t>
            </a:r>
            <a:endParaRPr lang="en-GB" sz="3000" b="1" dirty="0">
              <a:solidFill>
                <a:srgbClr val="0000FF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hteck 5"/>
          <p:cNvSpPr>
            <a:spLocks noChangeArrowheads="1"/>
          </p:cNvSpPr>
          <p:nvPr/>
        </p:nvSpPr>
        <p:spPr bwMode="auto">
          <a:xfrm>
            <a:off x="7218363" y="1603375"/>
            <a:ext cx="30083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700" b="1">
                <a:solidFill>
                  <a:srgbClr val="008000"/>
                </a:solidFill>
                <a:sym typeface="Wingdings" charset="2"/>
              </a:rPr>
              <a:t>E</a:t>
            </a:r>
            <a:r>
              <a:rPr lang="en-GB" altLang="en-US" sz="2700" b="1">
                <a:solidFill>
                  <a:srgbClr val="008000"/>
                </a:solidFill>
              </a:rPr>
              <a:t>asy</a:t>
            </a:r>
            <a:r>
              <a:rPr lang="en-GB" altLang="en-US" sz="2700">
                <a:solidFill>
                  <a:srgbClr val="008000"/>
                </a:solidFill>
              </a:rPr>
              <a:t> Approval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700">
                <a:solidFill>
                  <a:srgbClr val="008000"/>
                </a:solidFill>
                <a:sym typeface="Wingdings" charset="2"/>
              </a:rPr>
              <a:t>C</a:t>
            </a:r>
            <a:r>
              <a:rPr lang="en-GB" altLang="en-US" sz="2700">
                <a:solidFill>
                  <a:srgbClr val="008000"/>
                </a:solidFill>
              </a:rPr>
              <a:t>onvenience </a:t>
            </a:r>
            <a:endParaRPr lang="en-GB" altLang="en-US" sz="2700" b="1">
              <a:solidFill>
                <a:srgbClr val="008000"/>
              </a:solidFill>
              <a:latin typeface="Wingdings" charset="2"/>
              <a:sym typeface="Wingdings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700" b="1">
                <a:solidFill>
                  <a:srgbClr val="008000"/>
                </a:solidFill>
                <a:sym typeface="Wingdings" charset="2"/>
              </a:rPr>
              <a:t>M</a:t>
            </a:r>
            <a:r>
              <a:rPr lang="en-GB" altLang="en-US" sz="2700" b="1">
                <a:solidFill>
                  <a:srgbClr val="008000"/>
                </a:solidFill>
              </a:rPr>
              <a:t>ultiple</a:t>
            </a:r>
            <a:r>
              <a:rPr lang="en-GB" altLang="en-US" sz="2700">
                <a:solidFill>
                  <a:srgbClr val="008000"/>
                </a:solidFill>
              </a:rPr>
              <a:t> Loans</a:t>
            </a:r>
          </a:p>
        </p:txBody>
      </p:sp>
      <p:sp>
        <p:nvSpPr>
          <p:cNvPr id="9" name="Rechteck 6"/>
          <p:cNvSpPr>
            <a:spLocks noChangeArrowheads="1"/>
          </p:cNvSpPr>
          <p:nvPr/>
        </p:nvSpPr>
        <p:spPr bwMode="auto">
          <a:xfrm>
            <a:off x="7583488" y="3506788"/>
            <a:ext cx="2322512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700" b="1">
                <a:solidFill>
                  <a:srgbClr val="FF0000"/>
                </a:solidFill>
                <a:sym typeface="Wingdings" charset="2"/>
              </a:rPr>
              <a:t>R</a:t>
            </a:r>
            <a:r>
              <a:rPr lang="en-GB" altLang="en-US" sz="2700" b="1">
                <a:solidFill>
                  <a:srgbClr val="FF0000"/>
                </a:solidFill>
              </a:rPr>
              <a:t>ude Staff</a:t>
            </a:r>
            <a:r>
              <a:rPr lang="en-GB" altLang="en-US" sz="2700">
                <a:solidFill>
                  <a:srgbClr val="FF0000"/>
                </a:solidFill>
              </a:rPr>
              <a:t>  </a:t>
            </a:r>
            <a:endParaRPr lang="en-GB" altLang="en-US" sz="2700" b="1">
              <a:solidFill>
                <a:srgbClr val="FF0000"/>
              </a:solidFill>
              <a:latin typeface="Wingdings" charset="2"/>
              <a:sym typeface="Wingdings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700" b="1">
                <a:solidFill>
                  <a:srgbClr val="FF0000"/>
                </a:solidFill>
                <a:sym typeface="Wingdings" charset="2"/>
              </a:rPr>
              <a:t>P</a:t>
            </a:r>
            <a:r>
              <a:rPr lang="en-GB" altLang="en-US" sz="2700" b="1">
                <a:solidFill>
                  <a:srgbClr val="FF0000"/>
                </a:solidFill>
              </a:rPr>
              <a:t>ressure</a:t>
            </a:r>
            <a:r>
              <a:rPr lang="en-GB" altLang="en-US" sz="27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hteck 4"/>
          <p:cNvSpPr>
            <a:spLocks noChangeArrowheads="1"/>
          </p:cNvSpPr>
          <p:nvPr/>
        </p:nvSpPr>
        <p:spPr bwMode="auto">
          <a:xfrm>
            <a:off x="3206750" y="1254125"/>
            <a:ext cx="12684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>
                <a:solidFill>
                  <a:schemeClr val="tx1"/>
                </a:solidFill>
              </a:rPr>
              <a:t>67%</a:t>
            </a:r>
          </a:p>
        </p:txBody>
      </p:sp>
      <p:sp>
        <p:nvSpPr>
          <p:cNvPr id="11" name="Rechteck 4"/>
          <p:cNvSpPr>
            <a:spLocks noChangeArrowheads="1"/>
          </p:cNvSpPr>
          <p:nvPr/>
        </p:nvSpPr>
        <p:spPr bwMode="auto">
          <a:xfrm>
            <a:off x="4060825" y="1262063"/>
            <a:ext cx="1793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>
                <a:solidFill>
                  <a:schemeClr val="tx1"/>
                </a:solidFill>
              </a:rPr>
              <a:t>to 82%</a:t>
            </a:r>
          </a:p>
        </p:txBody>
      </p:sp>
      <p:graphicFrame>
        <p:nvGraphicFramePr>
          <p:cNvPr id="15" name="Diagramm 14"/>
          <p:cNvGraphicFramePr>
            <a:graphicFrameLocks/>
          </p:cNvGraphicFramePr>
          <p:nvPr/>
        </p:nvGraphicFramePr>
        <p:xfrm>
          <a:off x="0" y="2179052"/>
          <a:ext cx="7798245" cy="467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feil nach links 2"/>
          <p:cNvSpPr/>
          <p:nvPr/>
        </p:nvSpPr>
        <p:spPr bwMode="auto">
          <a:xfrm rot="8168812">
            <a:off x="4067175" y="2030413"/>
            <a:ext cx="850900" cy="58737"/>
          </a:xfrm>
          <a:prstGeom prst="lef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0" y="2727325"/>
            <a:ext cx="7580313" cy="41306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3328988" y="1724025"/>
            <a:ext cx="554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chemeClr val="tx1"/>
                </a:solidFill>
              </a:rPr>
              <a:t>SKS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7353300" y="6350000"/>
            <a:ext cx="466725" cy="50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4524375" y="2298700"/>
            <a:ext cx="728663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2566988" y="2278063"/>
            <a:ext cx="981075" cy="3794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3548063" y="2282825"/>
            <a:ext cx="981075" cy="3794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7685088" y="6519863"/>
            <a:ext cx="1420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 b="1">
                <a:solidFill>
                  <a:schemeClr val="tx1"/>
                </a:solidFill>
              </a:rPr>
              <a:t>VERY GOOD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361950" y="6519863"/>
            <a:ext cx="1246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 b="1">
                <a:solidFill>
                  <a:schemeClr val="tx1"/>
                </a:solidFill>
              </a:rPr>
              <a:t>VERY BAD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7" grpId="0"/>
      <p:bldP spid="10" grpId="0"/>
      <p:bldP spid="11" grpId="0"/>
      <p:bldP spid="3" grpId="0" animBg="1"/>
      <p:bldP spid="5" grpId="0" animBg="1"/>
      <p:bldP spid="4" grpId="0"/>
      <p:bldP spid="6" grpId="0" animBg="1"/>
      <p:bldP spid="20" grpId="0" animBg="1"/>
      <p:bldP spid="21" grpId="0" animBg="1"/>
      <p:bldP spid="22" grpId="0" animBg="1"/>
      <p:bldP spid="1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>
          <a:xfrm>
            <a:off x="458788" y="290513"/>
            <a:ext cx="8915400" cy="825500"/>
          </a:xfrm>
        </p:spPr>
        <p:txBody>
          <a:bodyPr/>
          <a:lstStyle/>
          <a:p>
            <a:r>
              <a:rPr lang="en-GB" altLang="en-US" sz="3000" b="1" dirty="0" smtClean="0"/>
              <a:t>Conclusion</a:t>
            </a:r>
            <a:endParaRPr lang="de-DE" altLang="en-US" sz="3000" dirty="0"/>
          </a:p>
        </p:txBody>
      </p:sp>
      <p:sp>
        <p:nvSpPr>
          <p:cNvPr id="7" name="Rechteck 4"/>
          <p:cNvSpPr>
            <a:spLocks noChangeArrowheads="1"/>
          </p:cNvSpPr>
          <p:nvPr/>
        </p:nvSpPr>
        <p:spPr bwMode="auto">
          <a:xfrm>
            <a:off x="6049963" y="4016375"/>
            <a:ext cx="1990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0000FF"/>
                </a:solidFill>
              </a:rPr>
              <a:t>Politics</a:t>
            </a:r>
          </a:p>
        </p:txBody>
      </p:sp>
      <p:sp>
        <p:nvSpPr>
          <p:cNvPr id="9" name="Rechteck 4"/>
          <p:cNvSpPr>
            <a:spLocks noChangeArrowheads="1"/>
          </p:cNvSpPr>
          <p:nvPr/>
        </p:nvSpPr>
        <p:spPr bwMode="auto">
          <a:xfrm>
            <a:off x="5616575" y="4703763"/>
            <a:ext cx="2882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0000FF"/>
                </a:solidFill>
              </a:rPr>
              <a:t>Institutions</a:t>
            </a:r>
            <a:endParaRPr lang="en-GB" altLang="en-US" sz="360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00763" y="5530850"/>
            <a:ext cx="1865312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3600" b="1" dirty="0">
                <a:solidFill>
                  <a:srgbClr val="0000FF"/>
                </a:solidFill>
                <a:latin typeface="+mn-lt"/>
                <a:ea typeface="ＭＳ Ｐゴシック" charset="0"/>
                <a:cs typeface="ＭＳ Ｐゴシック" charset="0"/>
              </a:rPr>
              <a:t>Agency</a:t>
            </a:r>
          </a:p>
        </p:txBody>
      </p:sp>
      <p:sp>
        <p:nvSpPr>
          <p:cNvPr id="38917" name="Textfeld 1"/>
          <p:cNvSpPr txBox="1">
            <a:spLocks noChangeArrowheads="1"/>
          </p:cNvSpPr>
          <p:nvPr/>
        </p:nvSpPr>
        <p:spPr bwMode="auto">
          <a:xfrm>
            <a:off x="2574925" y="4886325"/>
            <a:ext cx="2600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3000" b="1">
                <a:solidFill>
                  <a:srgbClr val="008000"/>
                </a:solidFill>
              </a:rPr>
              <a:t>Development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5138" y="1433513"/>
            <a:ext cx="7523162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3000" b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No Alternative to</a:t>
            </a:r>
            <a:r>
              <a:rPr lang="en-GB" sz="30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3000" b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Growth</a:t>
            </a:r>
            <a:r>
              <a:rPr lang="en-GB" sz="30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 &amp; </a:t>
            </a:r>
            <a:r>
              <a:rPr lang="en-GB" sz="3000" b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Job Creation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0375" y="2208213"/>
            <a:ext cx="3028950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3000" dirty="0">
                <a:latin typeface="+mn-lt"/>
                <a:ea typeface="ＭＳ Ｐゴシック" charset="0"/>
                <a:cs typeface="ＭＳ Ｐゴシック" charset="0"/>
              </a:rPr>
              <a:t>Industry Building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8788" y="2971800"/>
            <a:ext cx="4832350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3000" dirty="0">
                <a:ea typeface="ＭＳ Ｐゴシック" charset="0"/>
                <a:cs typeface="ＭＳ Ｐゴシック" charset="0"/>
              </a:rPr>
              <a:t>Reduction of </a:t>
            </a:r>
            <a:r>
              <a:rPr lang="en-GB" sz="3000" dirty="0">
                <a:latin typeface="+mn-lt"/>
                <a:ea typeface="ＭＳ Ｐゴシック" charset="0"/>
                <a:cs typeface="ＭＳ Ｐゴシック" charset="0"/>
              </a:rPr>
              <a:t>Vulnerabilities</a:t>
            </a:r>
            <a:endParaRPr lang="en-GB" sz="30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280025" y="2979738"/>
            <a:ext cx="3008313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3000" dirty="0">
                <a:latin typeface="+mn-lt"/>
                <a:ea typeface="ＭＳ Ｐゴシック" charset="0"/>
                <a:cs typeface="ＭＳ Ｐゴシック" charset="0"/>
              </a:rPr>
              <a:t>&amp; </a:t>
            </a:r>
            <a:r>
              <a:rPr lang="en-GB" sz="3000" dirty="0">
                <a:ea typeface="ＭＳ Ｐゴシック" charset="0"/>
                <a:cs typeface="ＭＳ Ｐゴシック" charset="0"/>
              </a:rPr>
              <a:t>Dependencies</a:t>
            </a:r>
            <a:endParaRPr lang="en-GB" sz="3000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38917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Dominance </a:t>
            </a:r>
            <a:r>
              <a:rPr lang="en-US" b="1" dirty="0" smtClean="0"/>
              <a:t>of </a:t>
            </a:r>
            <a:r>
              <a:rPr lang="en-US" b="1" dirty="0" smtClean="0"/>
              <a:t>Partnerships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2607360"/>
            <a:ext cx="4965700" cy="4250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834"/>
            <a:ext cx="4940300" cy="3416165"/>
          </a:xfrm>
          <a:prstGeom prst="rect">
            <a:avLst/>
          </a:prstGeom>
        </p:spPr>
      </p:pic>
      <p:pic>
        <p:nvPicPr>
          <p:cNvPr id="11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800" y="1308806"/>
            <a:ext cx="7018337" cy="8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498"/>
            <a:ext cx="1955800" cy="19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54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Study: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63" y="0"/>
            <a:ext cx="3449637" cy="889725"/>
          </a:xfrm>
        </p:spPr>
      </p:pic>
      <p:sp>
        <p:nvSpPr>
          <p:cNvPr id="6" name="Rectangle 5"/>
          <p:cNvSpPr/>
          <p:nvPr/>
        </p:nvSpPr>
        <p:spPr>
          <a:xfrm>
            <a:off x="458938" y="1406060"/>
            <a:ext cx="9447062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GB" sz="3200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Initiated by </a:t>
            </a:r>
            <a:r>
              <a:rPr lang="en-GB" sz="3200" i="1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World Economic </a:t>
            </a:r>
            <a:r>
              <a:rPr lang="en-GB" sz="3200" i="1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Forum</a:t>
            </a:r>
            <a:r>
              <a:rPr lang="en-GB" sz="3200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, partner: ASEAN </a:t>
            </a:r>
            <a:endParaRPr lang="en-GB" sz="3200" dirty="0">
              <a:solidFill>
                <a:srgbClr val="0432FF"/>
              </a:solidFill>
              <a:latin typeface="Calibri" charset="0"/>
              <a:ea typeface="Times New Roman" charset="0"/>
              <a:cs typeface="TimesNewRomanPSMT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GB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Aim: Reach 10 (of </a:t>
            </a:r>
            <a:r>
              <a:rPr lang="en-GB" sz="3200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~100</a:t>
            </a:r>
            <a:r>
              <a:rPr lang="en-GB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) million smallholder farmers in South-East Asia by </a:t>
            </a:r>
            <a:r>
              <a:rPr lang="en-GB" sz="3200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2020 -&gt; increase </a:t>
            </a:r>
            <a:r>
              <a:rPr lang="en-GB" sz="3200" u="sng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income</a:t>
            </a:r>
            <a:r>
              <a:rPr lang="en-GB" sz="3200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 &amp; </a:t>
            </a:r>
            <a:r>
              <a:rPr lang="en-GB" sz="3200" u="sng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food security</a:t>
            </a:r>
            <a:r>
              <a:rPr lang="en-GB" sz="3200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 and reduce </a:t>
            </a:r>
            <a:r>
              <a:rPr lang="en-GB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negative </a:t>
            </a:r>
            <a:r>
              <a:rPr lang="en-GB" sz="3200" u="sng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environmental</a:t>
            </a:r>
            <a:r>
              <a:rPr lang="en-GB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 </a:t>
            </a:r>
            <a:r>
              <a:rPr lang="en-GB" sz="3200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impact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GB" sz="3200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Country-led ♦ </a:t>
            </a:r>
            <a:r>
              <a:rPr lang="en-GB" sz="3200" dirty="0" err="1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Multistakeholder</a:t>
            </a:r>
            <a:r>
              <a:rPr lang="en-GB" sz="3200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 </a:t>
            </a:r>
            <a:r>
              <a:rPr lang="en-GB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♦ </a:t>
            </a:r>
            <a:r>
              <a:rPr lang="en-GB" sz="3200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Market-based ♦ Aligned </a:t>
            </a:r>
            <a:r>
              <a:rPr lang="en-GB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with national </a:t>
            </a:r>
            <a:r>
              <a:rPr lang="en-GB" sz="3200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plans</a:t>
            </a:r>
            <a:endParaRPr lang="en-GB" sz="3200" dirty="0">
              <a:solidFill>
                <a:srgbClr val="0432FF"/>
              </a:solidFill>
              <a:latin typeface="Calibri" charset="0"/>
              <a:ea typeface="Times New Roman" charset="0"/>
              <a:cs typeface="TimesNewRomanPS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2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Conceptual Framework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8938" y="1406060"/>
            <a:ext cx="94470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3200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Emerson </a:t>
            </a:r>
            <a:r>
              <a:rPr lang="fr-FR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et al.: </a:t>
            </a:r>
            <a:r>
              <a:rPr lang="fr-FR" sz="3200" dirty="0" err="1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workings</a:t>
            </a:r>
            <a:r>
              <a:rPr lang="fr-FR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 of </a:t>
            </a:r>
            <a:r>
              <a:rPr lang="fr-FR" sz="3200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collaborative </a:t>
            </a:r>
            <a:r>
              <a:rPr lang="fr-FR" sz="3200" dirty="0" err="1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governance</a:t>
            </a:r>
            <a:endParaRPr lang="fr-FR" sz="3200" dirty="0" smtClean="0">
              <a:solidFill>
                <a:srgbClr val="0432FF"/>
              </a:solidFill>
              <a:latin typeface="Calibri" charset="0"/>
              <a:ea typeface="Times New Roman" charset="0"/>
              <a:cs typeface="TimesNewRomanPSMT" charset="0"/>
            </a:endParaRPr>
          </a:p>
          <a:p>
            <a:pPr marL="1371600" lvl="2" indent="-457200">
              <a:spcAft>
                <a:spcPts val="0"/>
              </a:spcAft>
              <a:buFont typeface="Courier New" charset="0"/>
              <a:buChar char="o"/>
            </a:pPr>
            <a:r>
              <a:rPr lang="fr-FR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system </a:t>
            </a:r>
            <a:r>
              <a:rPr lang="fr-FR" sz="3200" dirty="0" err="1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context</a:t>
            </a:r>
            <a:r>
              <a:rPr lang="fr-FR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 </a:t>
            </a:r>
            <a:endParaRPr lang="fr-FR" sz="3200" dirty="0" smtClean="0">
              <a:solidFill>
                <a:srgbClr val="0432FF"/>
              </a:solidFill>
              <a:latin typeface="Calibri" charset="0"/>
              <a:ea typeface="Times New Roman" charset="0"/>
              <a:cs typeface="TimesNewRomanPSMT" charset="0"/>
            </a:endParaRPr>
          </a:p>
          <a:p>
            <a:pPr marL="1371600" lvl="2" indent="-457200">
              <a:spcAft>
                <a:spcPts val="0"/>
              </a:spcAft>
              <a:buFont typeface="Courier New" charset="0"/>
              <a:buChar char="o"/>
            </a:pPr>
            <a:r>
              <a:rPr lang="fr-FR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drivers of collaboration </a:t>
            </a:r>
            <a:endParaRPr lang="fr-FR" sz="3200" dirty="0" smtClean="0">
              <a:solidFill>
                <a:srgbClr val="0432FF"/>
              </a:solidFill>
              <a:latin typeface="Calibri" charset="0"/>
              <a:ea typeface="Times New Roman" charset="0"/>
              <a:cs typeface="TimesNewRomanPSMT" charset="0"/>
            </a:endParaRPr>
          </a:p>
          <a:p>
            <a:pPr marL="1371600" lvl="2" indent="-457200">
              <a:spcAft>
                <a:spcPts val="0"/>
              </a:spcAft>
              <a:buFont typeface="Courier New" charset="0"/>
              <a:buChar char="o"/>
            </a:pPr>
            <a:r>
              <a:rPr lang="fr-FR" sz="3200" dirty="0" err="1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dynamics</a:t>
            </a:r>
            <a:r>
              <a:rPr lang="fr-FR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 of collaboration </a:t>
            </a:r>
            <a:endParaRPr lang="fr-FR" sz="3200" dirty="0" smtClean="0">
              <a:solidFill>
                <a:srgbClr val="0432FF"/>
              </a:solidFill>
              <a:latin typeface="Calibri" charset="0"/>
              <a:ea typeface="Times New Roman" charset="0"/>
              <a:cs typeface="TimesNewRomanPSMT" charset="0"/>
            </a:endParaRPr>
          </a:p>
          <a:p>
            <a:pPr marL="1371600" lvl="2" indent="-457200">
              <a:spcAft>
                <a:spcPts val="0"/>
              </a:spcAft>
              <a:buFont typeface="Courier New" charset="0"/>
              <a:buChar char="o"/>
            </a:pPr>
            <a:r>
              <a:rPr lang="fr-FR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collaborative actions </a:t>
            </a:r>
            <a:endParaRPr lang="fr-FR" sz="3200" dirty="0" smtClean="0">
              <a:solidFill>
                <a:srgbClr val="0432FF"/>
              </a:solidFill>
              <a:latin typeface="Calibri" charset="0"/>
              <a:ea typeface="Times New Roman" charset="0"/>
              <a:cs typeface="TimesNewRomanPSMT" charset="0"/>
            </a:endParaRPr>
          </a:p>
          <a:p>
            <a:pPr marL="1371600" lvl="2" indent="-457200">
              <a:spcAft>
                <a:spcPts val="0"/>
              </a:spcAft>
              <a:buFont typeface="Courier New" charset="0"/>
              <a:buChar char="o"/>
            </a:pPr>
            <a:r>
              <a:rPr lang="fr-FR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impacts </a:t>
            </a:r>
            <a:r>
              <a:rPr lang="fr-FR" sz="3200" dirty="0" smtClean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&amp; adaptations  </a:t>
            </a:r>
          </a:p>
          <a:p>
            <a:pPr marL="1371600" lvl="2" indent="-457200">
              <a:spcAft>
                <a:spcPts val="0"/>
              </a:spcAft>
              <a:buFont typeface="Courier New" charset="0"/>
              <a:buChar char="o"/>
            </a:pPr>
            <a:endParaRPr lang="en-GB" sz="3200" dirty="0" smtClean="0">
              <a:solidFill>
                <a:srgbClr val="0432FF"/>
              </a:solidFill>
              <a:latin typeface="Calibri" charset="0"/>
              <a:ea typeface="Times New Roman" charset="0"/>
              <a:cs typeface="TimesNewRomanPSMT" charset="0"/>
            </a:endParaRPr>
          </a:p>
          <a:p>
            <a:pPr>
              <a:spcAft>
                <a:spcPts val="0"/>
              </a:spcAft>
            </a:pPr>
            <a:r>
              <a:rPr lang="en-GB" sz="3200" dirty="0" err="1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Risse</a:t>
            </a:r>
            <a:r>
              <a:rPr lang="en-GB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, </a:t>
            </a:r>
            <a:r>
              <a:rPr lang="en-GB" sz="3200" dirty="0" err="1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Börzel</a:t>
            </a:r>
            <a:r>
              <a:rPr lang="en-GB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 at al.: “governance without a state”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432FF"/>
                </a:solidFill>
                <a:latin typeface="Calibri" charset="0"/>
                <a:ea typeface="Times New Roman" charset="0"/>
                <a:cs typeface="TimesNewRomanPSMT" charset="0"/>
              </a:rPr>
              <a:t>	in areas of “limited statehood”.</a:t>
            </a:r>
          </a:p>
          <a:p>
            <a:pPr marL="1371600" lvl="2" indent="-457200">
              <a:spcAft>
                <a:spcPts val="0"/>
              </a:spcAft>
              <a:buFont typeface="Courier New" charset="0"/>
              <a:buChar char="o"/>
            </a:pPr>
            <a:endParaRPr lang="fr-FR" sz="3200" dirty="0" smtClean="0">
              <a:solidFill>
                <a:srgbClr val="0432FF"/>
              </a:solidFill>
              <a:latin typeface="Calibri" charset="0"/>
              <a:ea typeface="Times New Roman" charset="0"/>
              <a:cs typeface="TimesNewRomanPS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26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Questions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1963" y="1331913"/>
            <a:ext cx="3352200" cy="36944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 dirty="0" smtClean="0">
                <a:solidFill>
                  <a:srgbClr val="0432FF"/>
                </a:solidFill>
              </a:rPr>
              <a:t>Participation</a:t>
            </a:r>
          </a:p>
          <a:p>
            <a:pPr lvl="0">
              <a:lnSpc>
                <a:spcPct val="150000"/>
              </a:lnSpc>
            </a:pPr>
            <a:r>
              <a:rPr lang="en-GB" sz="3200" dirty="0">
                <a:solidFill>
                  <a:srgbClr val="0432FF"/>
                </a:solidFill>
              </a:rPr>
              <a:t>Empowerment</a:t>
            </a:r>
          </a:p>
          <a:p>
            <a:pPr lvl="0">
              <a:lnSpc>
                <a:spcPct val="150000"/>
              </a:lnSpc>
            </a:pPr>
            <a:r>
              <a:rPr lang="en-GB" sz="3200" dirty="0">
                <a:solidFill>
                  <a:srgbClr val="0432FF"/>
                </a:solidFill>
              </a:rPr>
              <a:t>Capacity Building</a:t>
            </a:r>
          </a:p>
          <a:p>
            <a:pPr lvl="0">
              <a:lnSpc>
                <a:spcPct val="150000"/>
              </a:lnSpc>
            </a:pPr>
            <a:r>
              <a:rPr lang="en-GB" sz="3200" dirty="0">
                <a:solidFill>
                  <a:srgbClr val="0432FF"/>
                </a:solidFill>
              </a:rPr>
              <a:t>Collaboration</a:t>
            </a:r>
          </a:p>
          <a:p>
            <a:pPr lvl="0">
              <a:lnSpc>
                <a:spcPct val="150000"/>
              </a:lnSpc>
            </a:pPr>
            <a:r>
              <a:rPr lang="en-GB" sz="3200" dirty="0" smtClean="0">
                <a:solidFill>
                  <a:srgbClr val="0432FF"/>
                </a:solidFill>
              </a:rPr>
              <a:t>Implementation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1338" y="1331913"/>
            <a:ext cx="54846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432FF"/>
                </a:solidFill>
              </a:rPr>
              <a:t>Political Economy Context</a:t>
            </a:r>
          </a:p>
          <a:p>
            <a:pPr lvl="0">
              <a:lnSpc>
                <a:spcPct val="150000"/>
              </a:lnSpc>
            </a:pPr>
            <a:r>
              <a:rPr lang="en-GB" sz="3200" dirty="0" smtClean="0">
                <a:solidFill>
                  <a:srgbClr val="0432FF"/>
                </a:solidFill>
              </a:rPr>
              <a:t>Interests</a:t>
            </a:r>
            <a:endParaRPr lang="en-GB" sz="3200" dirty="0">
              <a:solidFill>
                <a:srgbClr val="0432FF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GB" sz="3200" dirty="0" smtClean="0">
                <a:solidFill>
                  <a:srgbClr val="0432FF"/>
                </a:solidFill>
              </a:rPr>
              <a:t>Resource </a:t>
            </a:r>
            <a:r>
              <a:rPr lang="en-GB" sz="3200" dirty="0">
                <a:solidFill>
                  <a:srgbClr val="0432FF"/>
                </a:solidFill>
              </a:rPr>
              <a:t>Allocation</a:t>
            </a:r>
          </a:p>
          <a:p>
            <a:pPr lvl="0">
              <a:lnSpc>
                <a:spcPct val="150000"/>
              </a:lnSpc>
            </a:pPr>
            <a:r>
              <a:rPr lang="en-GB" sz="3200" dirty="0">
                <a:solidFill>
                  <a:srgbClr val="0432FF"/>
                </a:solidFill>
              </a:rPr>
              <a:t>“Mission Drift” </a:t>
            </a:r>
          </a:p>
          <a:p>
            <a:pPr lvl="0">
              <a:lnSpc>
                <a:spcPct val="150000"/>
              </a:lnSpc>
            </a:pPr>
            <a:r>
              <a:rPr lang="en-GB" sz="3200" dirty="0">
                <a:solidFill>
                  <a:srgbClr val="0432FF"/>
                </a:solidFill>
              </a:rPr>
              <a:t>Legitimacy &amp; Accountability</a:t>
            </a:r>
            <a:endParaRPr lang="en-GB" sz="32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3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3" descr="IMG_2433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0" y="955675"/>
            <a:ext cx="9593263" cy="5902325"/>
          </a:xfrm>
        </p:spPr>
      </p:pic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458788" y="290513"/>
            <a:ext cx="8915400" cy="825500"/>
          </a:xfrm>
        </p:spPr>
        <p:txBody>
          <a:bodyPr/>
          <a:lstStyle/>
          <a:p>
            <a:r>
              <a:rPr lang="en-GB" altLang="en-US" sz="3000" b="1"/>
              <a:t>Thank you!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Structure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2" y="1299727"/>
            <a:ext cx="9431337" cy="5469373"/>
          </a:xfrm>
        </p:spPr>
        <p:txBody>
          <a:bodyPr/>
          <a:lstStyle/>
          <a:p>
            <a:r>
              <a:rPr lang="en-GB" altLang="en-US" sz="2500" b="1" dirty="0" smtClean="0">
                <a:solidFill>
                  <a:srgbClr val="0432FF"/>
                </a:solidFill>
              </a:rPr>
              <a:t>The Politics of Microfinance </a:t>
            </a:r>
          </a:p>
          <a:p>
            <a:r>
              <a:rPr lang="en-GB" altLang="en-US" sz="2000" b="1" dirty="0" smtClean="0">
                <a:solidFill>
                  <a:srgbClr val="0432FF"/>
                </a:solidFill>
              </a:rPr>
              <a:t>	</a:t>
            </a:r>
            <a:r>
              <a:rPr lang="en-GB" altLang="en-US" sz="2000" dirty="0" smtClean="0">
                <a:solidFill>
                  <a:srgbClr val="0432FF"/>
                </a:solidFill>
              </a:rPr>
              <a:t>Research Questions</a:t>
            </a:r>
            <a:endParaRPr lang="en-GB" altLang="en-US" sz="2000" dirty="0">
              <a:solidFill>
                <a:srgbClr val="0432FF"/>
              </a:solidFill>
            </a:endParaRPr>
          </a:p>
          <a:p>
            <a:r>
              <a:rPr lang="en-GB" altLang="en-US" sz="2000" b="1" dirty="0" smtClean="0">
                <a:solidFill>
                  <a:srgbClr val="0432FF"/>
                </a:solidFill>
              </a:rPr>
              <a:t>	</a:t>
            </a:r>
            <a:r>
              <a:rPr lang="en-GB" altLang="en-US" sz="2000" dirty="0" smtClean="0">
                <a:solidFill>
                  <a:srgbClr val="0432FF"/>
                </a:solidFill>
              </a:rPr>
              <a:t>Idea &amp; State of Microfinance</a:t>
            </a:r>
          </a:p>
          <a:p>
            <a:r>
              <a:rPr lang="en-GB" altLang="en-US" sz="2000" b="1" dirty="0" smtClean="0">
                <a:solidFill>
                  <a:srgbClr val="0432FF"/>
                </a:solidFill>
              </a:rPr>
              <a:t>	</a:t>
            </a:r>
            <a:r>
              <a:rPr lang="en-GB" altLang="en-US" sz="2000" dirty="0" smtClean="0">
                <a:solidFill>
                  <a:srgbClr val="0432FF"/>
                </a:solidFill>
              </a:rPr>
              <a:t>The Role of </a:t>
            </a:r>
            <a:r>
              <a:rPr lang="en-GB" altLang="en-US" sz="2000" i="1" dirty="0" smtClean="0">
                <a:solidFill>
                  <a:srgbClr val="0432FF"/>
                </a:solidFill>
              </a:rPr>
              <a:t>Politics</a:t>
            </a:r>
            <a:r>
              <a:rPr lang="en-GB" altLang="en-US" sz="2000" dirty="0" smtClean="0">
                <a:solidFill>
                  <a:srgbClr val="0432FF"/>
                </a:solidFill>
              </a:rPr>
              <a:t> in Boom and Bust</a:t>
            </a:r>
          </a:p>
          <a:p>
            <a:r>
              <a:rPr lang="en-GB" altLang="en-US" sz="2000" dirty="0">
                <a:solidFill>
                  <a:srgbClr val="0432FF"/>
                </a:solidFill>
              </a:rPr>
              <a:t>	</a:t>
            </a:r>
            <a:r>
              <a:rPr lang="en-GB" altLang="en-US" sz="2000" dirty="0" smtClean="0">
                <a:solidFill>
                  <a:srgbClr val="0432FF"/>
                </a:solidFill>
              </a:rPr>
              <a:t>Perception</a:t>
            </a:r>
          </a:p>
          <a:p>
            <a:r>
              <a:rPr lang="en-GB" altLang="en-US" sz="2000" dirty="0">
                <a:solidFill>
                  <a:srgbClr val="0432FF"/>
                </a:solidFill>
              </a:rPr>
              <a:t>	</a:t>
            </a:r>
            <a:r>
              <a:rPr lang="en-GB" altLang="en-US" sz="2000" dirty="0" smtClean="0">
                <a:solidFill>
                  <a:srgbClr val="0432FF"/>
                </a:solidFill>
              </a:rPr>
              <a:t>Conclusion</a:t>
            </a:r>
          </a:p>
          <a:p>
            <a:endParaRPr lang="en-GB" altLang="en-US" sz="2000" dirty="0" smtClean="0">
              <a:solidFill>
                <a:srgbClr val="0432FF"/>
              </a:solidFill>
            </a:endParaRPr>
          </a:p>
          <a:p>
            <a:r>
              <a:rPr lang="en-GB" altLang="en-US" sz="2500" b="1" dirty="0" smtClean="0">
                <a:solidFill>
                  <a:srgbClr val="0432FF"/>
                </a:solidFill>
              </a:rPr>
              <a:t>The Politics of</a:t>
            </a:r>
            <a:r>
              <a:rPr lang="en-GB" altLang="en-US" sz="2500" b="1" dirty="0">
                <a:solidFill>
                  <a:srgbClr val="0432FF"/>
                </a:solidFill>
              </a:rPr>
              <a:t> </a:t>
            </a:r>
            <a:r>
              <a:rPr lang="en-GB" altLang="en-US" sz="2500" b="1" dirty="0">
                <a:solidFill>
                  <a:srgbClr val="0432FF"/>
                </a:solidFill>
              </a:rPr>
              <a:t>State, Market &amp; Civil Society Partnerships </a:t>
            </a:r>
            <a:r>
              <a:rPr lang="en-GB" altLang="en-US" sz="3200" b="1" dirty="0" smtClean="0">
                <a:solidFill>
                  <a:srgbClr val="0432FF"/>
                </a:solidFill>
              </a:rPr>
              <a:t/>
            </a:r>
            <a:br>
              <a:rPr lang="en-GB" altLang="en-US" sz="3200" b="1" dirty="0" smtClean="0">
                <a:solidFill>
                  <a:srgbClr val="0432FF"/>
                </a:solidFill>
              </a:rPr>
            </a:br>
            <a:r>
              <a:rPr lang="en-GB" altLang="en-US" sz="2000" dirty="0" smtClean="0">
                <a:solidFill>
                  <a:srgbClr val="0432FF"/>
                </a:solidFill>
              </a:rPr>
              <a:t>Dominance of Partnerships</a:t>
            </a:r>
            <a:endParaRPr lang="en-GB" altLang="en-US" sz="2000" dirty="0" smtClean="0">
              <a:solidFill>
                <a:srgbClr val="0432FF"/>
              </a:solidFill>
            </a:endParaRPr>
          </a:p>
          <a:p>
            <a:r>
              <a:rPr lang="en-GB" altLang="en-US" sz="2000" b="1" dirty="0" smtClean="0">
                <a:solidFill>
                  <a:srgbClr val="0432FF"/>
                </a:solidFill>
              </a:rPr>
              <a:t>	</a:t>
            </a:r>
            <a:r>
              <a:rPr lang="en-GB" altLang="en-US" sz="2000" dirty="0" smtClean="0">
                <a:solidFill>
                  <a:srgbClr val="0432FF"/>
                </a:solidFill>
              </a:rPr>
              <a:t>Case Study: Grow Asia</a:t>
            </a:r>
            <a:endParaRPr lang="en-GB" altLang="en-US" sz="2000" dirty="0" smtClean="0">
              <a:solidFill>
                <a:srgbClr val="0432FF"/>
              </a:solidFill>
            </a:endParaRPr>
          </a:p>
          <a:p>
            <a:r>
              <a:rPr lang="en-GB" altLang="en-US" sz="2000" b="1" dirty="0" smtClean="0">
                <a:solidFill>
                  <a:srgbClr val="0432FF"/>
                </a:solidFill>
              </a:rPr>
              <a:t>	</a:t>
            </a:r>
            <a:r>
              <a:rPr lang="en-GB" altLang="en-US" sz="2000" dirty="0" smtClean="0">
                <a:solidFill>
                  <a:srgbClr val="0432FF"/>
                </a:solidFill>
              </a:rPr>
              <a:t>Conceptual Framework</a:t>
            </a:r>
            <a:endParaRPr lang="en-GB" altLang="en-US" sz="2000" dirty="0" smtClean="0">
              <a:solidFill>
                <a:srgbClr val="0432FF"/>
              </a:solidFill>
            </a:endParaRPr>
          </a:p>
          <a:p>
            <a:r>
              <a:rPr lang="en-GB" altLang="en-US" sz="2000" dirty="0">
                <a:solidFill>
                  <a:srgbClr val="0432FF"/>
                </a:solidFill>
              </a:rPr>
              <a:t>	</a:t>
            </a:r>
            <a:r>
              <a:rPr lang="en-GB" altLang="en-US" sz="2000" dirty="0" smtClean="0">
                <a:solidFill>
                  <a:srgbClr val="0432FF"/>
                </a:solidFill>
              </a:rPr>
              <a:t>Research Questions</a:t>
            </a:r>
            <a:endParaRPr lang="en-GB" altLang="en-US" sz="2000" dirty="0" smtClean="0">
              <a:solidFill>
                <a:srgbClr val="0432FF"/>
              </a:solidFill>
            </a:endParaRPr>
          </a:p>
          <a:p>
            <a:r>
              <a:rPr lang="en-GB" altLang="en-US" sz="2000" dirty="0" smtClean="0">
                <a:solidFill>
                  <a:srgbClr val="0432FF"/>
                </a:solidFill>
              </a:rPr>
              <a:t>	</a:t>
            </a:r>
          </a:p>
          <a:p>
            <a:r>
              <a:rPr lang="en-GB" altLang="en-US" sz="3200" b="1" dirty="0" smtClean="0">
                <a:solidFill>
                  <a:srgbClr val="0432FF"/>
                </a:solidFill>
              </a:rPr>
              <a:t/>
            </a:r>
            <a:br>
              <a:rPr lang="en-GB" altLang="en-US" sz="3200" b="1" dirty="0" smtClean="0">
                <a:solidFill>
                  <a:srgbClr val="0432FF"/>
                </a:solidFill>
              </a:rPr>
            </a:b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38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458788" y="290513"/>
            <a:ext cx="8915400" cy="825500"/>
          </a:xfrm>
        </p:spPr>
        <p:txBody>
          <a:bodyPr/>
          <a:lstStyle/>
          <a:p>
            <a:r>
              <a:rPr lang="en-GB" altLang="en-US" sz="3000" b="1" dirty="0" smtClean="0"/>
              <a:t>Credibility of </a:t>
            </a:r>
            <a:r>
              <a:rPr lang="en-GB" altLang="en-US" sz="3000" b="1" dirty="0" smtClean="0"/>
              <a:t>Microfinance</a:t>
            </a:r>
            <a:endParaRPr lang="en-GB" altLang="en-US" sz="3000" b="1" dirty="0"/>
          </a:p>
        </p:txBody>
      </p:sp>
      <p:pic>
        <p:nvPicPr>
          <p:cNvPr id="4" name="Bild 3" descr="Microfinance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3713"/>
            <a:ext cx="5529263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485775" y="1319213"/>
            <a:ext cx="4508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008000"/>
                </a:solidFill>
              </a:rPr>
              <a:t>Directly Empowering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008000"/>
                </a:solidFill>
              </a:rPr>
              <a:t>Poor People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6202363" y="1316038"/>
            <a:ext cx="29956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FF0000"/>
                </a:solidFill>
              </a:rPr>
              <a:t>Worse than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FF0000"/>
                </a:solidFill>
              </a:rPr>
              <a:t>Moneylenders </a:t>
            </a:r>
          </a:p>
        </p:txBody>
      </p:sp>
      <p:sp>
        <p:nvSpPr>
          <p:cNvPr id="16389" name="Rechteck 7"/>
          <p:cNvSpPr>
            <a:spLocks noChangeArrowheads="1"/>
          </p:cNvSpPr>
          <p:nvPr/>
        </p:nvSpPr>
        <p:spPr bwMode="auto">
          <a:xfrm>
            <a:off x="4948238" y="2027238"/>
            <a:ext cx="50720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2200" i="1">
              <a:solidFill>
                <a:schemeClr val="tx1"/>
              </a:solidFill>
            </a:endParaRPr>
          </a:p>
        </p:txBody>
      </p:sp>
      <p:pic>
        <p:nvPicPr>
          <p:cNvPr id="16390" name="Bild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3032125"/>
            <a:ext cx="44418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58788" y="290513"/>
            <a:ext cx="8915400" cy="825500"/>
          </a:xfrm>
        </p:spPr>
        <p:txBody>
          <a:bodyPr/>
          <a:lstStyle/>
          <a:p>
            <a:r>
              <a:rPr lang="en-GB" altLang="en-US" sz="3000" b="1" dirty="0">
                <a:ea typeface="Lucida Console" charset="0"/>
                <a:cs typeface="Lucida Console" charset="0"/>
              </a:rPr>
              <a:t>Puzzles &amp; Research </a:t>
            </a:r>
            <a:r>
              <a:rPr lang="en-GB" altLang="en-US" sz="3000" b="1" dirty="0">
                <a:ea typeface="Lucida Console" charset="0"/>
                <a:cs typeface="Lucida Console" charset="0"/>
              </a:rPr>
              <a:t>Questions</a:t>
            </a:r>
            <a:endParaRPr lang="de-DE" altLang="en-US" sz="3000" b="1" dirty="0">
              <a:ea typeface="Lucida Console" charset="0"/>
              <a:cs typeface="Lucida Console" charset="0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454025" y="2001838"/>
            <a:ext cx="21304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chemeClr val="tx1"/>
                </a:solidFill>
              </a:rPr>
              <a:t>… </a:t>
            </a:r>
            <a:r>
              <a:rPr lang="en-GB" altLang="en-US" sz="3000">
                <a:solidFill>
                  <a:schemeClr val="tx1"/>
                </a:solidFill>
              </a:rPr>
              <a:t>in India? </a:t>
            </a:r>
            <a:endParaRPr lang="en-GB" altLang="en-US" sz="3000">
              <a:solidFill>
                <a:srgbClr val="0000FF"/>
              </a:solidFill>
            </a:endParaRP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457200" y="3698875"/>
            <a:ext cx="41402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chemeClr val="tx1"/>
                </a:solidFill>
                <a:ea typeface="Lucida Console" charset="0"/>
                <a:cs typeface="Lucida Console" charset="0"/>
              </a:rPr>
              <a:t>Perception </a:t>
            </a:r>
            <a:r>
              <a:rPr lang="en-GB" altLang="en-US" sz="3000">
                <a:solidFill>
                  <a:schemeClr val="tx1"/>
                </a:solidFill>
                <a:ea typeface="Lucida Console" charset="0"/>
                <a:cs typeface="Lucida Console" charset="0"/>
              </a:rPr>
              <a:t>in Andhra?</a:t>
            </a:r>
            <a:r>
              <a:rPr lang="en-GB" altLang="en-US" sz="3000" b="1">
                <a:solidFill>
                  <a:schemeClr val="tx1"/>
                </a:solidFill>
                <a:ea typeface="Lucida Console" charset="0"/>
                <a:cs typeface="Lucida Console" charset="0"/>
              </a:rPr>
              <a:t> </a:t>
            </a:r>
            <a:endParaRPr lang="en-GB" altLang="en-US" sz="3000">
              <a:solidFill>
                <a:srgbClr val="0000FF"/>
              </a:solidFill>
              <a:ea typeface="Lucida Console" charset="0"/>
              <a:cs typeface="Lucida Console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1963" y="1331913"/>
            <a:ext cx="68262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3000" dirty="0">
                <a:solidFill>
                  <a:srgbClr val="0000FF"/>
                </a:solidFill>
                <a:latin typeface="+mn-lt"/>
                <a:ea typeface="ＭＳ Ｐゴシック" charset="0"/>
                <a:cs typeface="Lucida Console"/>
              </a:rPr>
              <a:t>Why Huge </a:t>
            </a:r>
            <a:r>
              <a:rPr lang="en-GB" sz="3000" b="1" dirty="0">
                <a:solidFill>
                  <a:srgbClr val="0432FF"/>
                </a:solidFill>
                <a:latin typeface="+mn-lt"/>
                <a:ea typeface="ＭＳ Ｐゴシック" charset="0"/>
                <a:cs typeface="Lucida Console"/>
              </a:rPr>
              <a:t>Success</a:t>
            </a:r>
            <a:r>
              <a:rPr lang="en-GB" sz="3000" dirty="0">
                <a:solidFill>
                  <a:srgbClr val="0432FF"/>
                </a:solidFill>
                <a:latin typeface="+mn-lt"/>
                <a:ea typeface="ＭＳ Ｐゴシック" charset="0"/>
                <a:cs typeface="Lucida Console"/>
              </a:rPr>
              <a:t> </a:t>
            </a:r>
            <a:r>
              <a:rPr lang="en-GB" sz="3000" dirty="0">
                <a:solidFill>
                  <a:srgbClr val="0000FF"/>
                </a:solidFill>
                <a:latin typeface="+mn-lt"/>
                <a:ea typeface="ＭＳ Ｐゴシック" charset="0"/>
                <a:cs typeface="Lucida Console"/>
              </a:rPr>
              <a:t>&amp; Severe </a:t>
            </a:r>
            <a:r>
              <a:rPr lang="en-GB" sz="3000" b="1" dirty="0">
                <a:solidFill>
                  <a:srgbClr val="0000FF"/>
                </a:solidFill>
                <a:latin typeface="+mn-lt"/>
                <a:ea typeface="ＭＳ Ｐゴシック" charset="0"/>
                <a:cs typeface="Lucida Console"/>
              </a:rPr>
              <a:t>Crises</a:t>
            </a:r>
            <a:r>
              <a:rPr lang="en-GB" sz="3000" dirty="0">
                <a:solidFill>
                  <a:srgbClr val="0000FF"/>
                </a:solidFill>
                <a:latin typeface="+mn-lt"/>
                <a:ea typeface="ＭＳ Ｐゴシック" charset="0"/>
                <a:cs typeface="Lucida Console"/>
              </a:rPr>
              <a:t>?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444500" y="3044825"/>
            <a:ext cx="58435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0000FF"/>
                </a:solidFill>
                <a:ea typeface="Lucida Console" charset="0"/>
                <a:cs typeface="Lucida Console" charset="0"/>
              </a:rPr>
              <a:t>Why</a:t>
            </a:r>
            <a:r>
              <a:rPr lang="en-GB" altLang="en-US" sz="3000">
                <a:solidFill>
                  <a:srgbClr val="0000FF"/>
                </a:solidFill>
                <a:ea typeface="Lucida Console" charset="0"/>
                <a:cs typeface="Lucida Console" charset="0"/>
              </a:rPr>
              <a:t> Millions </a:t>
            </a:r>
            <a:r>
              <a:rPr lang="en-GB" altLang="en-US" sz="3000" b="1">
                <a:solidFill>
                  <a:srgbClr val="0000FF"/>
                </a:solidFill>
                <a:ea typeface="Lucida Console" charset="0"/>
                <a:cs typeface="Lucida Console" charset="0"/>
              </a:rPr>
              <a:t>Take</a:t>
            </a:r>
            <a:r>
              <a:rPr lang="en-GB" altLang="en-US" sz="3000">
                <a:solidFill>
                  <a:srgbClr val="0000FF"/>
                </a:solidFill>
                <a:ea typeface="Lucida Console" charset="0"/>
                <a:cs typeface="Lucida Console" charset="0"/>
              </a:rPr>
              <a:t> Microfinance?</a:t>
            </a:r>
            <a:endParaRPr lang="en-GB" altLang="en-US" sz="3000" b="1">
              <a:solidFill>
                <a:srgbClr val="0000FF"/>
              </a:solidFill>
              <a:ea typeface="Lucida Console" charset="0"/>
              <a:cs typeface="Lucida Console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730500" y="1995488"/>
            <a:ext cx="15525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FF6600"/>
                </a:solidFill>
                <a:ea typeface="Lucida Console" charset="0"/>
                <a:cs typeface="Lucida Console" charset="0"/>
              </a:rPr>
              <a:t>Politics</a:t>
            </a:r>
            <a:endParaRPr lang="en-GB" altLang="en-US" sz="3000">
              <a:solidFill>
                <a:srgbClr val="FF6600"/>
              </a:solidFill>
              <a:ea typeface="Lucida Console" charset="0"/>
              <a:cs typeface="Lucida Console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458788" y="290513"/>
            <a:ext cx="8915400" cy="825500"/>
          </a:xfrm>
        </p:spPr>
        <p:txBody>
          <a:bodyPr/>
          <a:lstStyle/>
          <a:p>
            <a:pPr>
              <a:defRPr/>
            </a:pPr>
            <a:r>
              <a:rPr lang="en-GB" sz="3000" b="1" dirty="0">
                <a:ea typeface="ＭＳ Ｐゴシック" charset="0"/>
                <a:cs typeface="ＭＳ Ｐゴシック" charset="0"/>
              </a:rPr>
              <a:t>Why Microfinance?</a:t>
            </a:r>
            <a:endParaRPr lang="de-DE" sz="3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185738" y="2833688"/>
            <a:ext cx="2211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0000FF"/>
                </a:solidFill>
                <a:ea typeface="Calibri" charset="0"/>
                <a:cs typeface="Calibri" charset="0"/>
              </a:rPr>
              <a:t>Outreach</a:t>
            </a:r>
            <a:endParaRPr lang="en-GB" altLang="en-US" sz="3600">
              <a:solidFill>
                <a:srgbClr val="0000FF"/>
              </a:solidFill>
              <a:ea typeface="Calibri" charset="0"/>
              <a:cs typeface="Calibri" charset="0"/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3087688" y="1387475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0000FF"/>
                </a:solidFill>
                <a:ea typeface="Calibri" charset="0"/>
                <a:cs typeface="Calibri" charset="0"/>
              </a:rPr>
              <a:t>The Idea</a:t>
            </a:r>
            <a:endParaRPr lang="en-GB" altLang="en-US" sz="3600">
              <a:solidFill>
                <a:srgbClr val="0000FF"/>
              </a:solidFill>
              <a:ea typeface="Calibri" charset="0"/>
              <a:cs typeface="Calibri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0"/>
            <a:ext cx="20320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5383213"/>
            <a:ext cx="62071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5383213"/>
            <a:ext cx="62071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383213"/>
            <a:ext cx="620713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5383213"/>
            <a:ext cx="6223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5688013" y="3776663"/>
            <a:ext cx="227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0000FF"/>
                </a:solidFill>
                <a:ea typeface="Calibri" charset="0"/>
                <a:cs typeface="Calibri" charset="0"/>
              </a:rPr>
              <a:t>Potential</a:t>
            </a:r>
            <a:endParaRPr lang="en-GB" altLang="en-US" sz="3600">
              <a:solidFill>
                <a:srgbClr val="0000FF"/>
              </a:solidFill>
              <a:ea typeface="Calibri" charset="0"/>
              <a:cs typeface="Calibri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389063" y="3522663"/>
            <a:ext cx="2173287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3000" b="1" dirty="0">
                <a:ea typeface="ＭＳ Ｐゴシック" charset="0"/>
                <a:cs typeface="Calibri"/>
              </a:rPr>
              <a:t>100 million</a:t>
            </a:r>
            <a:endParaRPr lang="en-GB" sz="3000" b="1" dirty="0">
              <a:latin typeface="+mn-lt"/>
              <a:ea typeface="ＭＳ Ｐゴシック" charset="0"/>
              <a:cs typeface="Calibri"/>
            </a:endParaRP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1385888" y="4098925"/>
            <a:ext cx="21732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chemeClr val="tx1"/>
                </a:solidFill>
                <a:ea typeface="Calibri" charset="0"/>
                <a:cs typeface="Calibri" charset="0"/>
              </a:rPr>
              <a:t>$ 76 billion</a:t>
            </a:r>
            <a:endParaRPr lang="en-GB" altLang="en-US" sz="2200" b="1">
              <a:solidFill>
                <a:schemeClr val="tx1"/>
              </a:solidFill>
              <a:ea typeface="Calibri" charset="0"/>
              <a:cs typeface="Calibri" charset="0"/>
            </a:endParaRP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5037138" y="4475163"/>
            <a:ext cx="35004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i="1">
                <a:solidFill>
                  <a:schemeClr val="tx1"/>
                </a:solidFill>
              </a:rPr>
              <a:t>1 out of 4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i="1">
                <a:solidFill>
                  <a:schemeClr val="tx1"/>
                </a:solidFill>
              </a:rPr>
              <a:t>Borrowed from Bank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4964113" y="2317750"/>
            <a:ext cx="3171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>
                <a:solidFill>
                  <a:schemeClr val="tx1"/>
                </a:solidFill>
              </a:rPr>
              <a:t>Muhammed Yunus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>
                <a:solidFill>
                  <a:schemeClr val="tx1"/>
                </a:solidFill>
              </a:rPr>
              <a:t>Grameen Bank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  <p:bldP spid="26" grpId="0"/>
      <p:bldP spid="27" grpId="0"/>
      <p:bldP spid="3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Main Loan Us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288"/>
            <a:ext cx="9356725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8788" y="290513"/>
            <a:ext cx="8915400" cy="825500"/>
          </a:xfrm>
        </p:spPr>
        <p:txBody>
          <a:bodyPr/>
          <a:lstStyle/>
          <a:p>
            <a:r>
              <a:rPr lang="en-GB" altLang="en-US" sz="3000" b="1" dirty="0"/>
              <a:t>What is Microfinance?</a:t>
            </a:r>
            <a:endParaRPr lang="en-GB" altLang="en-US" sz="3000" b="1" dirty="0"/>
          </a:p>
        </p:txBody>
      </p:sp>
      <p:sp>
        <p:nvSpPr>
          <p:cNvPr id="32770" name="Rechteck 4"/>
          <p:cNvSpPr>
            <a:spLocks noChangeArrowheads="1"/>
          </p:cNvSpPr>
          <p:nvPr/>
        </p:nvSpPr>
        <p:spPr bwMode="auto">
          <a:xfrm>
            <a:off x="5489575" y="3616325"/>
            <a:ext cx="2552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0000FF"/>
                </a:solidFill>
              </a:rPr>
              <a:t>Consuming</a:t>
            </a:r>
            <a:endParaRPr lang="en-GB" altLang="en-US" sz="3000">
              <a:solidFill>
                <a:srgbClr val="0000FF"/>
              </a:solidFill>
            </a:endParaRP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7232650" y="1463675"/>
            <a:ext cx="17176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FF0000"/>
                </a:solidFill>
              </a:rPr>
              <a:t>Interest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1704975" y="1138238"/>
            <a:ext cx="41910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400" b="1">
                <a:solidFill>
                  <a:schemeClr val="tx1"/>
                </a:solidFill>
              </a:rPr>
              <a:t>Group Liability</a:t>
            </a: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6205538" y="1363663"/>
            <a:ext cx="1201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000" b="1">
                <a:solidFill>
                  <a:srgbClr val="FF0000"/>
                </a:solidFill>
              </a:rPr>
              <a:t>33</a:t>
            </a:r>
            <a:r>
              <a:rPr lang="en-GB" altLang="en-US" sz="3000" b="1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15" name="Rechteck 4"/>
          <p:cNvSpPr>
            <a:spLocks noChangeArrowheads="1"/>
          </p:cNvSpPr>
          <p:nvPr/>
        </p:nvSpPr>
        <p:spPr bwMode="auto">
          <a:xfrm>
            <a:off x="5856288" y="3195638"/>
            <a:ext cx="14509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>
                <a:solidFill>
                  <a:srgbClr val="0000FF"/>
                </a:solidFill>
              </a:rPr>
              <a:t>versus</a:t>
            </a:r>
          </a:p>
        </p:txBody>
      </p:sp>
      <p:sp>
        <p:nvSpPr>
          <p:cNvPr id="33" name="Rechteck 4"/>
          <p:cNvSpPr>
            <a:spLocks noChangeArrowheads="1"/>
          </p:cNvSpPr>
          <p:nvPr/>
        </p:nvSpPr>
        <p:spPr bwMode="auto">
          <a:xfrm>
            <a:off x="4735513" y="2768600"/>
            <a:ext cx="21129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0000FF"/>
                </a:solidFill>
              </a:rPr>
              <a:t>Investing</a:t>
            </a:r>
            <a:endParaRPr lang="en-GB" altLang="en-US" sz="3000">
              <a:solidFill>
                <a:srgbClr val="0000FF"/>
              </a:solidFill>
            </a:endParaRPr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7218363" y="6457950"/>
            <a:ext cx="248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0000FF"/>
                </a:solidFill>
              </a:rPr>
              <a:t>Primary Data, 2013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7240588" y="2143125"/>
            <a:ext cx="26654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>
                <a:solidFill>
                  <a:srgbClr val="FF0000"/>
                </a:solidFill>
              </a:rPr>
              <a:t>Multiple Loans </a:t>
            </a:r>
            <a:endParaRPr lang="de-DE" altLang="en-US" sz="3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3714750" y="261938"/>
            <a:ext cx="2405063" cy="825500"/>
          </a:xfrm>
        </p:spPr>
        <p:txBody>
          <a:bodyPr/>
          <a:lstStyle/>
          <a:p>
            <a:pPr>
              <a:defRPr/>
            </a:pPr>
            <a:r>
              <a:rPr lang="en-GB" sz="3000" b="1" dirty="0" smtClean="0">
                <a:latin typeface="+mn-lt"/>
                <a:ea typeface="ＭＳ Ｐゴシック" charset="0"/>
                <a:cs typeface="ＭＳ Ｐゴシック" charset="0"/>
              </a:rPr>
              <a:t>Why India? </a:t>
            </a:r>
            <a:endParaRPr lang="de-DE" sz="3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202363" y="3500438"/>
            <a:ext cx="25590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3000" b="1" dirty="0">
                <a:solidFill>
                  <a:srgbClr val="0000FF"/>
                </a:solidFill>
                <a:latin typeface="+mn-lt"/>
                <a:ea typeface="ＭＳ Ｐゴシック" charset="0"/>
                <a:cs typeface="Calibri"/>
              </a:rPr>
              <a:t>Microfinance </a:t>
            </a:r>
          </a:p>
          <a:p>
            <a:pPr algn="ctr" eaLnBrk="1" hangingPunct="1">
              <a:defRPr/>
            </a:pPr>
            <a:r>
              <a:rPr lang="en-GB" sz="3000" b="1" dirty="0">
                <a:solidFill>
                  <a:srgbClr val="0000FF"/>
                </a:solidFill>
                <a:latin typeface="+mn-lt"/>
                <a:ea typeface="ＭＳ Ｐゴシック" charset="0"/>
                <a:cs typeface="Calibri"/>
              </a:rPr>
              <a:t>Institutions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010275" y="4637088"/>
            <a:ext cx="2943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FF6600"/>
                </a:solidFill>
                <a:ea typeface="Calibri" charset="0"/>
                <a:cs typeface="Calibri" charset="0"/>
              </a:rPr>
              <a:t>State-Run SHG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FF6600"/>
                </a:solidFill>
                <a:ea typeface="Calibri" charset="0"/>
                <a:cs typeface="Calibri" charset="0"/>
              </a:rPr>
              <a:t>Bank-Linkage</a:t>
            </a:r>
            <a:endParaRPr lang="en-GB" altLang="en-US" sz="2600" b="1">
              <a:solidFill>
                <a:srgbClr val="FF6600"/>
              </a:solidFill>
              <a:ea typeface="Calibri" charset="0"/>
              <a:cs typeface="Calibri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3554413" y="4527550"/>
            <a:ext cx="17764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FF0000"/>
                </a:solidFill>
                <a:ea typeface="Cambria" charset="0"/>
                <a:cs typeface="Cambria" charset="0"/>
              </a:rPr>
              <a:t>Andhra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FF0000"/>
                </a:solidFill>
                <a:ea typeface="Cambria" charset="0"/>
                <a:cs typeface="Cambria" charset="0"/>
              </a:rPr>
              <a:t>Pradesh</a:t>
            </a:r>
            <a:endParaRPr lang="en-GB" altLang="en-US" sz="3000" b="1" i="1">
              <a:solidFill>
                <a:srgbClr val="FF0000"/>
              </a:solidFill>
              <a:ea typeface="Cambria" charset="0"/>
              <a:cs typeface="Cambria" charset="0"/>
            </a:endParaRPr>
          </a:p>
        </p:txBody>
      </p:sp>
      <p:pic>
        <p:nvPicPr>
          <p:cNvPr id="23557" name="Grafi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>
            <a:cxnSpLocks noChangeShapeType="1"/>
          </p:cNvCxnSpPr>
          <p:nvPr/>
        </p:nvCxnSpPr>
        <p:spPr bwMode="auto">
          <a:xfrm flipH="1" flipV="1">
            <a:off x="3117850" y="4754563"/>
            <a:ext cx="444500" cy="2968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8963025" y="3541713"/>
            <a:ext cx="869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800" b="1">
                <a:solidFill>
                  <a:schemeClr val="tx1"/>
                </a:solidFill>
                <a:ea typeface="Calibri" charset="0"/>
                <a:cs typeface="Calibri" charset="0"/>
              </a:rPr>
              <a:t>33</a:t>
            </a:r>
            <a:endParaRPr lang="en-GB" altLang="en-US" sz="3200">
              <a:solidFill>
                <a:schemeClr val="tx1"/>
              </a:solidFill>
              <a:ea typeface="Calibri" charset="0"/>
              <a:cs typeface="Calibri" charset="0"/>
            </a:endParaRP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8964613" y="4664075"/>
            <a:ext cx="869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800" b="1">
                <a:solidFill>
                  <a:schemeClr val="tx1"/>
                </a:solidFill>
                <a:ea typeface="Calibri" charset="0"/>
                <a:cs typeface="Calibri" charset="0"/>
              </a:rPr>
              <a:t>57</a:t>
            </a:r>
            <a:endParaRPr lang="en-GB" altLang="en-US" sz="3000">
              <a:solidFill>
                <a:schemeClr val="tx1"/>
              </a:solidFill>
              <a:ea typeface="Calibri" charset="0"/>
              <a:cs typeface="Calibri" charset="0"/>
            </a:endParaRP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6224588" y="2822575"/>
            <a:ext cx="4032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chemeClr val="tx1"/>
                </a:solidFill>
              </a:rPr>
              <a:t>Clients in million</a:t>
            </a:r>
          </a:p>
        </p:txBody>
      </p:sp>
      <p:sp>
        <p:nvSpPr>
          <p:cNvPr id="27" name="Titel 1"/>
          <p:cNvSpPr txBox="1">
            <a:spLocks/>
          </p:cNvSpPr>
          <p:nvPr/>
        </p:nvSpPr>
        <p:spPr bwMode="auto">
          <a:xfrm>
            <a:off x="6081713" y="269875"/>
            <a:ext cx="2867025" cy="825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000" b="1" dirty="0" smtClean="0">
                <a:latin typeface="+mn-lt"/>
                <a:ea typeface="ＭＳ Ｐゴシック" charset="0"/>
                <a:cs typeface="ＭＳ Ｐゴシック" charset="0"/>
              </a:rPr>
              <a:t>Why Andhra? </a:t>
            </a:r>
            <a:endParaRPr lang="de-DE" sz="30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5619" name="Textfeld 1"/>
          <p:cNvSpPr txBox="1">
            <a:spLocks noChangeArrowheads="1"/>
          </p:cNvSpPr>
          <p:nvPr/>
        </p:nvSpPr>
        <p:spPr bwMode="auto">
          <a:xfrm>
            <a:off x="6821488" y="5878513"/>
            <a:ext cx="29702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4800" b="1">
                <a:solidFill>
                  <a:srgbClr val="0000FF"/>
                </a:solidFill>
              </a:rPr>
              <a:t>92% </a:t>
            </a:r>
            <a:r>
              <a:rPr lang="de-DE" altLang="en-US" sz="3000" b="1">
                <a:solidFill>
                  <a:srgbClr val="0000FF"/>
                </a:solidFill>
              </a:rPr>
              <a:t>Women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23" grpId="0"/>
      <p:bldP spid="24" grpId="0"/>
      <p:bldP spid="27" grpId="0"/>
      <p:bldP spid="256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458788" y="290513"/>
            <a:ext cx="9447212" cy="825500"/>
          </a:xfrm>
        </p:spPr>
        <p:txBody>
          <a:bodyPr/>
          <a:lstStyle/>
          <a:p>
            <a:r>
              <a:rPr lang="en-GB" altLang="en-US" sz="3000" b="1"/>
              <a:t>The Microfinance Story in India: </a:t>
            </a:r>
            <a:r>
              <a:rPr lang="en-GB" altLang="en-US" sz="3000" b="1">
                <a:solidFill>
                  <a:srgbClr val="0000FF"/>
                </a:solidFill>
              </a:rPr>
              <a:t>Boom</a:t>
            </a:r>
            <a:r>
              <a:rPr lang="en-GB" altLang="en-US" sz="3000" b="1"/>
              <a:t> </a:t>
            </a:r>
            <a:r>
              <a:rPr lang="en-GB" altLang="en-US" sz="3000" b="1">
                <a:solidFill>
                  <a:srgbClr val="800000"/>
                </a:solidFill>
              </a:rPr>
              <a:t>&amp;</a:t>
            </a:r>
            <a:r>
              <a:rPr lang="en-GB" altLang="en-US" sz="3000" b="1">
                <a:solidFill>
                  <a:srgbClr val="FF0000"/>
                </a:solidFill>
              </a:rPr>
              <a:t> Bust</a:t>
            </a:r>
            <a:endParaRPr lang="de-DE" altLang="en-US" sz="3000">
              <a:solidFill>
                <a:srgbClr val="FF0000"/>
              </a:solidFill>
            </a:endParaRPr>
          </a:p>
        </p:txBody>
      </p:sp>
      <p:sp>
        <p:nvSpPr>
          <p:cNvPr id="24579" name="Rechteck 4"/>
          <p:cNvSpPr>
            <a:spLocks noChangeArrowheads="1"/>
          </p:cNvSpPr>
          <p:nvPr/>
        </p:nvSpPr>
        <p:spPr bwMode="auto">
          <a:xfrm>
            <a:off x="469900" y="1403350"/>
            <a:ext cx="478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ja-JP" sz="3200" b="1">
                <a:solidFill>
                  <a:srgbClr val="0000FF"/>
                </a:solidFill>
              </a:rPr>
              <a:t>Priority Sector Lending</a:t>
            </a:r>
            <a:endParaRPr lang="en-GB" altLang="en-US" sz="3200">
              <a:solidFill>
                <a:srgbClr val="0000FF"/>
              </a:solidFill>
            </a:endParaRPr>
          </a:p>
        </p:txBody>
      </p:sp>
      <p:sp>
        <p:nvSpPr>
          <p:cNvPr id="7" name="Rechteck 4"/>
          <p:cNvSpPr>
            <a:spLocks noChangeArrowheads="1"/>
          </p:cNvSpPr>
          <p:nvPr/>
        </p:nvSpPr>
        <p:spPr bwMode="auto">
          <a:xfrm>
            <a:off x="647700" y="2155825"/>
            <a:ext cx="44164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3200">
                <a:solidFill>
                  <a:srgbClr val="0000FF"/>
                </a:solidFill>
              </a:rPr>
              <a:t>“</a:t>
            </a:r>
            <a:r>
              <a:rPr lang="en-GB" altLang="ja-JP" sz="3200" b="1">
                <a:solidFill>
                  <a:srgbClr val="0000FF"/>
                </a:solidFill>
              </a:rPr>
              <a:t>Quest for Numbers</a:t>
            </a:r>
            <a:r>
              <a:rPr lang="en-GB" altLang="de-DE" sz="3200">
                <a:solidFill>
                  <a:srgbClr val="0000FF"/>
                </a:solidFill>
              </a:rPr>
              <a:t>”</a:t>
            </a:r>
            <a:endParaRPr lang="en-GB" altLang="en-US" sz="3200">
              <a:solidFill>
                <a:srgbClr val="0000FF"/>
              </a:solidFill>
            </a:endParaRPr>
          </a:p>
        </p:txBody>
      </p:sp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3089275" y="4208463"/>
            <a:ext cx="4311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200" b="1">
                <a:solidFill>
                  <a:srgbClr val="FF0000"/>
                </a:solidFill>
              </a:rPr>
              <a:t>State-Market-Conflict</a:t>
            </a:r>
            <a:endParaRPr lang="en-GB" altLang="en-US" sz="320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451225" y="3441700"/>
            <a:ext cx="3457575" cy="631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30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Over-Indebtedness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3062288" y="5111750"/>
            <a:ext cx="42481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sym typeface="Wingdings" charset="2"/>
              </a:rPr>
              <a:t>Microfinance Ordinance</a:t>
            </a:r>
            <a:endParaRPr lang="en-GB" altLang="en-US" sz="300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7389813" y="5761038"/>
            <a:ext cx="2622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FF0000"/>
                </a:solidFill>
              </a:rPr>
              <a:t>-</a:t>
            </a:r>
            <a:r>
              <a:rPr lang="en-GB" altLang="en-US" sz="3000">
                <a:solidFill>
                  <a:srgbClr val="FF0000"/>
                </a:solidFill>
              </a:rPr>
              <a:t> US$ 1 Billion </a:t>
            </a:r>
            <a:endParaRPr lang="de-DE" altLang="en-US" sz="300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7400925" y="5178425"/>
            <a:ext cx="25050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b="1">
                <a:solidFill>
                  <a:srgbClr val="FF0000"/>
                </a:solidFill>
              </a:rPr>
              <a:t>-</a:t>
            </a:r>
            <a:r>
              <a:rPr lang="en-GB" altLang="en-US" sz="3000">
                <a:solidFill>
                  <a:srgbClr val="FF0000"/>
                </a:solidFill>
              </a:rPr>
              <a:t> 30,000 Staff </a:t>
            </a:r>
            <a:endParaRPr lang="de-DE" altLang="en-US" sz="3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7" grpId="0"/>
      <p:bldP spid="2" grpId="0"/>
      <p:bldP spid="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7993063" y="290513"/>
            <a:ext cx="1676400" cy="825500"/>
          </a:xfrm>
        </p:spPr>
        <p:txBody>
          <a:bodyPr/>
          <a:lstStyle/>
          <a:p>
            <a:r>
              <a:rPr lang="de-DE" altLang="en-US" sz="3000" b="1"/>
              <a:t>Survey</a:t>
            </a:r>
          </a:p>
        </p:txBody>
      </p:sp>
      <p:pic>
        <p:nvPicPr>
          <p:cNvPr id="27650" name="Bild 3" descr="Mac HD:Users:markuspauli:Desktop:Meine Doktorarbeit:Bilder:FINAL:Map Andhra Pradesh and Telengana Map ORIG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94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5102225" y="2174875"/>
            <a:ext cx="7048500" cy="547211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de-DE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73400" y="3546475"/>
            <a:ext cx="7045325" cy="547211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6794500" y="2735263"/>
            <a:ext cx="15954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>
                <a:solidFill>
                  <a:schemeClr val="tx1"/>
                </a:solidFill>
              </a:rPr>
              <a:t>Regions 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4132263" y="4246563"/>
            <a:ext cx="24368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i="1">
                <a:solidFill>
                  <a:schemeClr val="tx1"/>
                </a:solidFill>
                <a:ea typeface="Cambria" charset="0"/>
                <a:cs typeface="Cambria" charset="0"/>
              </a:rPr>
              <a:t>Randomized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i="1">
                <a:solidFill>
                  <a:schemeClr val="tx1"/>
                </a:solidFill>
                <a:ea typeface="Cambria" charset="0"/>
                <a:cs typeface="Cambria" charset="0"/>
              </a:rPr>
              <a:t>Multistage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 i="1">
                <a:solidFill>
                  <a:schemeClr val="tx1"/>
                </a:solidFill>
                <a:ea typeface="Cambria" charset="0"/>
                <a:cs typeface="Cambria" charset="0"/>
              </a:rPr>
              <a:t>Sampling</a:t>
            </a:r>
            <a:endParaRPr lang="en-GB" altLang="en-US" sz="3000">
              <a:solidFill>
                <a:schemeClr val="tx1"/>
              </a:solidFill>
              <a:ea typeface="Cambria" charset="0"/>
              <a:cs typeface="Cambria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7472363" y="3240088"/>
            <a:ext cx="21304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000">
                <a:solidFill>
                  <a:schemeClr val="tx1"/>
                </a:solidFill>
              </a:rPr>
              <a:t>&amp; Outreach</a:t>
            </a:r>
          </a:p>
        </p:txBody>
      </p:sp>
      <p:pic>
        <p:nvPicPr>
          <p:cNvPr id="27656" name="Bild 2" descr="Andhr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060825"/>
            <a:ext cx="287337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feld 1"/>
          <p:cNvSpPr txBox="1">
            <a:spLocks noChangeArrowheads="1"/>
          </p:cNvSpPr>
          <p:nvPr/>
        </p:nvSpPr>
        <p:spPr bwMode="auto">
          <a:xfrm>
            <a:off x="8128000" y="1173163"/>
            <a:ext cx="118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b="1">
                <a:solidFill>
                  <a:srgbClr val="0000FF"/>
                </a:solidFill>
              </a:rPr>
              <a:t>CSDS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4772025" y="6149975"/>
            <a:ext cx="104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008193"/>
              </a:buClr>
              <a:buFont typeface="Arial" charset="0"/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4000" b="1">
                <a:solidFill>
                  <a:srgbClr val="0000FF"/>
                </a:solidFill>
              </a:rPr>
              <a:t>562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3" grpId="0"/>
    </p:bldLst>
  </p:timing>
</p:sld>
</file>

<file path=ppt/theme/theme1.xml><?xml version="1.0" encoding="utf-8"?>
<a:theme xmlns:a="http://schemas.openxmlformats.org/drawingml/2006/main" name="3_Competition">
  <a:themeElements>
    <a:clrScheme name="3_Competition 11">
      <a:dk1>
        <a:srgbClr val="000000"/>
      </a:dk1>
      <a:lt1>
        <a:srgbClr val="FFFFFF"/>
      </a:lt1>
      <a:dk2>
        <a:srgbClr val="900000"/>
      </a:dk2>
      <a:lt2>
        <a:srgbClr val="454545"/>
      </a:lt2>
      <a:accent1>
        <a:srgbClr val="ABB400"/>
      </a:accent1>
      <a:accent2>
        <a:srgbClr val="B99C6B"/>
      </a:accent2>
      <a:accent3>
        <a:srgbClr val="FFFFFF"/>
      </a:accent3>
      <a:accent4>
        <a:srgbClr val="000000"/>
      </a:accent4>
      <a:accent5>
        <a:srgbClr val="D2D6AA"/>
      </a:accent5>
      <a:accent6>
        <a:srgbClr val="A78D60"/>
      </a:accent6>
      <a:hlink>
        <a:srgbClr val="99CCCC"/>
      </a:hlink>
      <a:folHlink>
        <a:srgbClr val="FFCC66"/>
      </a:folHlink>
    </a:clrScheme>
    <a:fontScheme name="3_Competi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3_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etition 9">
        <a:dk1>
          <a:srgbClr val="000000"/>
        </a:dk1>
        <a:lt1>
          <a:srgbClr val="FFFFFF"/>
        </a:lt1>
        <a:dk2>
          <a:srgbClr val="900000"/>
        </a:dk2>
        <a:lt2>
          <a:srgbClr val="5C1F00"/>
        </a:lt2>
        <a:accent1>
          <a:srgbClr val="FF9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6AA"/>
        </a:accent5>
        <a:accent6>
          <a:srgbClr val="E78A00"/>
        </a:accent6>
        <a:hlink>
          <a:srgbClr val="FF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etition 10">
        <a:dk1>
          <a:srgbClr val="000000"/>
        </a:dk1>
        <a:lt1>
          <a:srgbClr val="FFFFFF"/>
        </a:lt1>
        <a:dk2>
          <a:srgbClr val="900000"/>
        </a:dk2>
        <a:lt2>
          <a:srgbClr val="5C1F00"/>
        </a:lt2>
        <a:accent1>
          <a:srgbClr val="B99C66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D9CBB8"/>
        </a:accent5>
        <a:accent6>
          <a:srgbClr val="E78A00"/>
        </a:accent6>
        <a:hlink>
          <a:srgbClr val="C41C5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etition 11">
        <a:dk1>
          <a:srgbClr val="000000"/>
        </a:dk1>
        <a:lt1>
          <a:srgbClr val="FFFFFF"/>
        </a:lt1>
        <a:dk2>
          <a:srgbClr val="900000"/>
        </a:dk2>
        <a:lt2>
          <a:srgbClr val="454545"/>
        </a:lt2>
        <a:accent1>
          <a:srgbClr val="ABB400"/>
        </a:accent1>
        <a:accent2>
          <a:srgbClr val="B99C6B"/>
        </a:accent2>
        <a:accent3>
          <a:srgbClr val="FFFFFF"/>
        </a:accent3>
        <a:accent4>
          <a:srgbClr val="000000"/>
        </a:accent4>
        <a:accent5>
          <a:srgbClr val="D2D6AA"/>
        </a:accent5>
        <a:accent6>
          <a:srgbClr val="A78D60"/>
        </a:accent6>
        <a:hlink>
          <a:srgbClr val="99CC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H&amp;K_Curve</Template>
  <TotalTime>3057</TotalTime>
  <Words>513</Words>
  <Application>Microsoft Macintosh PowerPoint</Application>
  <PresentationFormat>A4 Paper (210x297 mm)</PresentationFormat>
  <Paragraphs>158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ＭＳ Ｐゴシック</vt:lpstr>
      <vt:lpstr>Arial</vt:lpstr>
      <vt:lpstr>Calibri</vt:lpstr>
      <vt:lpstr>Cambria</vt:lpstr>
      <vt:lpstr>Courier New</vt:lpstr>
      <vt:lpstr>Lucida Console</vt:lpstr>
      <vt:lpstr>TFForeverLight</vt:lpstr>
      <vt:lpstr>Times</vt:lpstr>
      <vt:lpstr>Times New Roman</vt:lpstr>
      <vt:lpstr>TimesNewRomanPSMT</vt:lpstr>
      <vt:lpstr>Wingdings</vt:lpstr>
      <vt:lpstr>3_Competition</vt:lpstr>
      <vt:lpstr>Dr. Markus Pauli  The Politics of Microfinance and the Politics of State, Market &amp; Civil Society Partnerships  </vt:lpstr>
      <vt:lpstr>Structure </vt:lpstr>
      <vt:lpstr>Credibility of Microfinance</vt:lpstr>
      <vt:lpstr>Puzzles &amp; Research Questions</vt:lpstr>
      <vt:lpstr>Why Microfinance?</vt:lpstr>
      <vt:lpstr>What is Microfinance?</vt:lpstr>
      <vt:lpstr>Why India? </vt:lpstr>
      <vt:lpstr>The Microfinance Story in India: Boom &amp; Bust</vt:lpstr>
      <vt:lpstr>Survey</vt:lpstr>
      <vt:lpstr>Findings on the Perception of MFIs</vt:lpstr>
      <vt:lpstr>Conclusion</vt:lpstr>
      <vt:lpstr>Dominance of Partnerships </vt:lpstr>
      <vt:lpstr>Case Study: </vt:lpstr>
      <vt:lpstr>Conceptual Framework </vt:lpstr>
      <vt:lpstr>Research Questions</vt:lpstr>
      <vt:lpstr>Thank you!</vt:lpstr>
    </vt:vector>
  </TitlesOfParts>
  <Company>Hill &amp; Knowlton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option 1</dc:title>
  <dc:creator>JFrayne</dc:creator>
  <cp:lastModifiedBy>markus.f.pauli@gmail.com</cp:lastModifiedBy>
  <cp:revision>737</cp:revision>
  <cp:lastPrinted>2015-06-20T22:08:41Z</cp:lastPrinted>
  <dcterms:created xsi:type="dcterms:W3CDTF">2010-10-20T12:43:12Z</dcterms:created>
  <dcterms:modified xsi:type="dcterms:W3CDTF">2016-08-25T10:19:47Z</dcterms:modified>
</cp:coreProperties>
</file>