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0"/>
  </p:notesMasterIdLst>
  <p:sldIdLst>
    <p:sldId id="257" r:id="rId3"/>
    <p:sldId id="259" r:id="rId4"/>
    <p:sldId id="260" r:id="rId5"/>
    <p:sldId id="262" r:id="rId6"/>
    <p:sldId id="263" r:id="rId7"/>
    <p:sldId id="264" r:id="rId8"/>
    <p:sldId id="261"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8843DC-65F0-4304-BA2C-138139345506}"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zh-CN" altLang="en-US"/>
        </a:p>
      </dgm:t>
    </dgm:pt>
    <dgm:pt modelId="{50FF3647-529B-4DBE-9B0B-6B6BB4378807}">
      <dgm:prSet phldrT="[Text]"/>
      <dgm:spPr/>
      <dgm:t>
        <a:bodyPr/>
        <a:lstStyle/>
        <a:p>
          <a:r>
            <a:rPr lang="en-US" altLang="zh-CN" dirty="0" smtClean="0"/>
            <a:t>Smart City</a:t>
          </a:r>
          <a:endParaRPr lang="zh-CN" altLang="en-US" dirty="0"/>
        </a:p>
      </dgm:t>
    </dgm:pt>
    <dgm:pt modelId="{E70D0252-FBE8-4B24-BCAA-DF897E5D8DE1}" type="parTrans" cxnId="{DE291754-3DFB-44CE-AAB3-E6C7824EAED2}">
      <dgm:prSet/>
      <dgm:spPr/>
      <dgm:t>
        <a:bodyPr/>
        <a:lstStyle/>
        <a:p>
          <a:endParaRPr lang="zh-CN" altLang="en-US"/>
        </a:p>
      </dgm:t>
    </dgm:pt>
    <dgm:pt modelId="{44A2BB88-CACB-4959-9EEB-047B8E927D36}" type="sibTrans" cxnId="{DE291754-3DFB-44CE-AAB3-E6C7824EAED2}">
      <dgm:prSet/>
      <dgm:spPr/>
      <dgm:t>
        <a:bodyPr/>
        <a:lstStyle/>
        <a:p>
          <a:endParaRPr lang="zh-CN" altLang="en-US"/>
        </a:p>
      </dgm:t>
    </dgm:pt>
    <dgm:pt modelId="{5E7E0FD2-25A2-4195-9FC1-035039D4D823}">
      <dgm:prSet phldrT="[Text]"/>
      <dgm:spPr/>
      <dgm:t>
        <a:bodyPr/>
        <a:lstStyle/>
        <a:p>
          <a:r>
            <a:rPr lang="en-US" altLang="zh-CN" dirty="0" smtClean="0"/>
            <a:t>Smart economy</a:t>
          </a:r>
          <a:endParaRPr lang="zh-CN" altLang="en-US" dirty="0"/>
        </a:p>
      </dgm:t>
    </dgm:pt>
    <dgm:pt modelId="{AB50D287-D361-47FF-802D-F99109A46C78}" type="parTrans" cxnId="{E3B20C39-3EF6-4315-A7AA-6D483410A09D}">
      <dgm:prSet/>
      <dgm:spPr/>
      <dgm:t>
        <a:bodyPr/>
        <a:lstStyle/>
        <a:p>
          <a:endParaRPr lang="zh-CN" altLang="en-US"/>
        </a:p>
      </dgm:t>
    </dgm:pt>
    <dgm:pt modelId="{6862E1EE-F3E9-4152-9D28-70411DB8CF46}" type="sibTrans" cxnId="{E3B20C39-3EF6-4315-A7AA-6D483410A09D}">
      <dgm:prSet/>
      <dgm:spPr/>
      <dgm:t>
        <a:bodyPr/>
        <a:lstStyle/>
        <a:p>
          <a:endParaRPr lang="zh-CN" altLang="en-US"/>
        </a:p>
      </dgm:t>
    </dgm:pt>
    <dgm:pt modelId="{626C2937-1D69-4509-875C-527733CE3180}">
      <dgm:prSet phldrT="[Text]"/>
      <dgm:spPr/>
      <dgm:t>
        <a:bodyPr/>
        <a:lstStyle/>
        <a:p>
          <a:r>
            <a:rPr lang="en-US" altLang="zh-CN" dirty="0" smtClean="0"/>
            <a:t>Smart people</a:t>
          </a:r>
          <a:endParaRPr lang="zh-CN" altLang="en-US" dirty="0"/>
        </a:p>
      </dgm:t>
    </dgm:pt>
    <dgm:pt modelId="{6D8E6E0C-5230-4979-9E65-82401AA81645}" type="parTrans" cxnId="{26FB02E6-EA45-4F75-9B7D-028AAA03DC65}">
      <dgm:prSet/>
      <dgm:spPr/>
      <dgm:t>
        <a:bodyPr/>
        <a:lstStyle/>
        <a:p>
          <a:endParaRPr lang="zh-CN" altLang="en-US"/>
        </a:p>
      </dgm:t>
    </dgm:pt>
    <dgm:pt modelId="{AD5BD743-1E9F-4D8A-A65B-DE2CB1645D01}" type="sibTrans" cxnId="{26FB02E6-EA45-4F75-9B7D-028AAA03DC65}">
      <dgm:prSet/>
      <dgm:spPr/>
      <dgm:t>
        <a:bodyPr/>
        <a:lstStyle/>
        <a:p>
          <a:endParaRPr lang="zh-CN" altLang="en-US"/>
        </a:p>
      </dgm:t>
    </dgm:pt>
    <dgm:pt modelId="{BC819115-97D2-49D0-9631-62E071642253}">
      <dgm:prSet phldrT="[Text]"/>
      <dgm:spPr/>
      <dgm:t>
        <a:bodyPr/>
        <a:lstStyle/>
        <a:p>
          <a:r>
            <a:rPr lang="en-US" altLang="zh-CN" dirty="0" smtClean="0"/>
            <a:t>Smart governance</a:t>
          </a:r>
          <a:endParaRPr lang="zh-CN" altLang="en-US" dirty="0"/>
        </a:p>
      </dgm:t>
    </dgm:pt>
    <dgm:pt modelId="{A51DD4C2-7A2C-4083-841D-924A5D54BC85}" type="parTrans" cxnId="{EBEE4BF8-1E49-4380-8DA8-20790876B0BA}">
      <dgm:prSet/>
      <dgm:spPr/>
      <dgm:t>
        <a:bodyPr/>
        <a:lstStyle/>
        <a:p>
          <a:endParaRPr lang="zh-CN" altLang="en-US"/>
        </a:p>
      </dgm:t>
    </dgm:pt>
    <dgm:pt modelId="{4E692ECE-48AE-4CFD-A5FE-E415E8675A2C}" type="sibTrans" cxnId="{EBEE4BF8-1E49-4380-8DA8-20790876B0BA}">
      <dgm:prSet/>
      <dgm:spPr/>
      <dgm:t>
        <a:bodyPr/>
        <a:lstStyle/>
        <a:p>
          <a:endParaRPr lang="zh-CN" altLang="en-US"/>
        </a:p>
      </dgm:t>
    </dgm:pt>
    <dgm:pt modelId="{6CA3B132-8AC3-4B7B-9663-D434F1D4EB68}">
      <dgm:prSet phldrT="[Text]"/>
      <dgm:spPr/>
      <dgm:t>
        <a:bodyPr/>
        <a:lstStyle/>
        <a:p>
          <a:r>
            <a:rPr lang="en-US" altLang="zh-CN" dirty="0" smtClean="0"/>
            <a:t>Smart living</a:t>
          </a:r>
          <a:endParaRPr lang="zh-CN" altLang="en-US" dirty="0"/>
        </a:p>
      </dgm:t>
    </dgm:pt>
    <dgm:pt modelId="{1A56936B-F4A3-4CAA-B107-617F8CCA744A}" type="parTrans" cxnId="{2BE73D98-A279-49E5-9493-FE3E4B3514D2}">
      <dgm:prSet/>
      <dgm:spPr/>
      <dgm:t>
        <a:bodyPr/>
        <a:lstStyle/>
        <a:p>
          <a:endParaRPr lang="zh-CN" altLang="en-US"/>
        </a:p>
      </dgm:t>
    </dgm:pt>
    <dgm:pt modelId="{E59A2E5E-B0CB-455E-B198-BBA4B6C78502}" type="sibTrans" cxnId="{2BE73D98-A279-49E5-9493-FE3E4B3514D2}">
      <dgm:prSet/>
      <dgm:spPr/>
      <dgm:t>
        <a:bodyPr/>
        <a:lstStyle/>
        <a:p>
          <a:endParaRPr lang="zh-CN" altLang="en-US"/>
        </a:p>
      </dgm:t>
    </dgm:pt>
    <dgm:pt modelId="{2D13356E-0B6D-4E0B-9D65-73ECF37A6807}">
      <dgm:prSet phldrT="[Text]"/>
      <dgm:spPr/>
      <dgm:t>
        <a:bodyPr/>
        <a:lstStyle/>
        <a:p>
          <a:r>
            <a:rPr lang="en-US" altLang="zh-CN" dirty="0" smtClean="0"/>
            <a:t>Smart environment</a:t>
          </a:r>
          <a:endParaRPr lang="zh-CN" altLang="en-US" dirty="0"/>
        </a:p>
      </dgm:t>
    </dgm:pt>
    <dgm:pt modelId="{EA74CA59-A9D1-4053-98C7-8C4B90C72649}" type="parTrans" cxnId="{AD543981-6292-4032-A428-A2157FCF6D60}">
      <dgm:prSet/>
      <dgm:spPr/>
      <dgm:t>
        <a:bodyPr/>
        <a:lstStyle/>
        <a:p>
          <a:endParaRPr lang="zh-CN" altLang="en-US"/>
        </a:p>
      </dgm:t>
    </dgm:pt>
    <dgm:pt modelId="{457FE9B2-E67B-4BBE-90A7-E2568D2A9B1D}" type="sibTrans" cxnId="{AD543981-6292-4032-A428-A2157FCF6D60}">
      <dgm:prSet/>
      <dgm:spPr/>
      <dgm:t>
        <a:bodyPr/>
        <a:lstStyle/>
        <a:p>
          <a:endParaRPr lang="zh-CN" altLang="en-US"/>
        </a:p>
      </dgm:t>
    </dgm:pt>
    <dgm:pt modelId="{31A07429-BEAE-4AFD-A936-B31A60DF07AA}">
      <dgm:prSet phldrT="[Text]"/>
      <dgm:spPr/>
      <dgm:t>
        <a:bodyPr/>
        <a:lstStyle/>
        <a:p>
          <a:r>
            <a:rPr lang="en-US" altLang="zh-CN" dirty="0" smtClean="0"/>
            <a:t>Smart mobility</a:t>
          </a:r>
          <a:endParaRPr lang="zh-CN" altLang="en-US" dirty="0"/>
        </a:p>
      </dgm:t>
    </dgm:pt>
    <dgm:pt modelId="{0BF6D592-2B98-4DD8-9912-0DEEEABB7052}" type="parTrans" cxnId="{C3EB2487-4584-4B48-AC71-20946010CC2F}">
      <dgm:prSet/>
      <dgm:spPr/>
      <dgm:t>
        <a:bodyPr/>
        <a:lstStyle/>
        <a:p>
          <a:endParaRPr lang="zh-CN" altLang="en-US"/>
        </a:p>
      </dgm:t>
    </dgm:pt>
    <dgm:pt modelId="{F42619D8-ED2B-47B3-8EA3-5E8742D39EE2}" type="sibTrans" cxnId="{C3EB2487-4584-4B48-AC71-20946010CC2F}">
      <dgm:prSet/>
      <dgm:spPr/>
      <dgm:t>
        <a:bodyPr/>
        <a:lstStyle/>
        <a:p>
          <a:endParaRPr lang="zh-CN" altLang="en-US"/>
        </a:p>
      </dgm:t>
    </dgm:pt>
    <dgm:pt modelId="{8A14D3E6-29F8-4850-A7EC-4CDF8C7D1C7F}" type="pres">
      <dgm:prSet presAssocID="{B68843DC-65F0-4304-BA2C-138139345506}" presName="Name0" presStyleCnt="0">
        <dgm:presLayoutVars>
          <dgm:chMax val="1"/>
          <dgm:dir/>
          <dgm:animLvl val="ctr"/>
          <dgm:resizeHandles val="exact"/>
        </dgm:presLayoutVars>
      </dgm:prSet>
      <dgm:spPr/>
    </dgm:pt>
    <dgm:pt modelId="{E4EDEAE2-49A7-429B-BB73-764EBBB07622}" type="pres">
      <dgm:prSet presAssocID="{50FF3647-529B-4DBE-9B0B-6B6BB4378807}" presName="centerShape" presStyleLbl="node0" presStyleIdx="0" presStyleCnt="1" custScaleX="95992" custScaleY="74661"/>
      <dgm:spPr/>
      <dgm:t>
        <a:bodyPr/>
        <a:lstStyle/>
        <a:p>
          <a:endParaRPr lang="zh-CN" altLang="en-US"/>
        </a:p>
      </dgm:t>
    </dgm:pt>
    <dgm:pt modelId="{949E2C2D-8225-4384-99A3-6CB72A1E47A5}" type="pres">
      <dgm:prSet presAssocID="{5E7E0FD2-25A2-4195-9FC1-035039D4D823}" presName="node" presStyleLbl="node1" presStyleIdx="0" presStyleCnt="6">
        <dgm:presLayoutVars>
          <dgm:bulletEnabled val="1"/>
        </dgm:presLayoutVars>
      </dgm:prSet>
      <dgm:spPr/>
    </dgm:pt>
    <dgm:pt modelId="{A36E97DF-2BE1-4C30-AFD6-FB891AC6026E}" type="pres">
      <dgm:prSet presAssocID="{5E7E0FD2-25A2-4195-9FC1-035039D4D823}" presName="dummy" presStyleCnt="0"/>
      <dgm:spPr/>
    </dgm:pt>
    <dgm:pt modelId="{BA0843B7-CE62-4AD4-963C-E722B715FCDD}" type="pres">
      <dgm:prSet presAssocID="{6862E1EE-F3E9-4152-9D28-70411DB8CF46}" presName="sibTrans" presStyleLbl="sibTrans2D1" presStyleIdx="0" presStyleCnt="6" custScaleX="124520" custScaleY="119730"/>
      <dgm:spPr/>
    </dgm:pt>
    <dgm:pt modelId="{FB4629E8-373E-4C89-8732-FE24A244FD42}" type="pres">
      <dgm:prSet presAssocID="{626C2937-1D69-4509-875C-527733CE3180}" presName="node" presStyleLbl="node1" presStyleIdx="1" presStyleCnt="6" custScaleX="124520" custScaleY="119730">
        <dgm:presLayoutVars>
          <dgm:bulletEnabled val="1"/>
        </dgm:presLayoutVars>
      </dgm:prSet>
      <dgm:spPr/>
    </dgm:pt>
    <dgm:pt modelId="{072F16CA-DB0E-4764-8FFA-668744E3B825}" type="pres">
      <dgm:prSet presAssocID="{626C2937-1D69-4509-875C-527733CE3180}" presName="dummy" presStyleCnt="0"/>
      <dgm:spPr/>
    </dgm:pt>
    <dgm:pt modelId="{D4FF7688-2201-4CC3-A964-91AFBAFE9B9F}" type="pres">
      <dgm:prSet presAssocID="{AD5BD743-1E9F-4D8A-A65B-DE2CB1645D01}" presName="sibTrans" presStyleLbl="sibTrans2D1" presStyleIdx="1" presStyleCnt="6" custScaleX="124520" custScaleY="119730"/>
      <dgm:spPr/>
    </dgm:pt>
    <dgm:pt modelId="{206AB46A-82F2-4639-8F72-B0D6D9FE374C}" type="pres">
      <dgm:prSet presAssocID="{BC819115-97D2-49D0-9631-62E071642253}" presName="node" presStyleLbl="node1" presStyleIdx="2" presStyleCnt="6" custScaleX="124520" custScaleY="119730">
        <dgm:presLayoutVars>
          <dgm:bulletEnabled val="1"/>
        </dgm:presLayoutVars>
      </dgm:prSet>
      <dgm:spPr/>
      <dgm:t>
        <a:bodyPr/>
        <a:lstStyle/>
        <a:p>
          <a:endParaRPr lang="zh-CN" altLang="en-US"/>
        </a:p>
      </dgm:t>
    </dgm:pt>
    <dgm:pt modelId="{AF269CC5-3B86-483B-9BF3-1379E8C69936}" type="pres">
      <dgm:prSet presAssocID="{BC819115-97D2-49D0-9631-62E071642253}" presName="dummy" presStyleCnt="0"/>
      <dgm:spPr/>
    </dgm:pt>
    <dgm:pt modelId="{F733565E-02E8-4072-89BE-2085C92D0CD4}" type="pres">
      <dgm:prSet presAssocID="{4E692ECE-48AE-4CFD-A5FE-E415E8675A2C}" presName="sibTrans" presStyleLbl="sibTrans2D1" presStyleIdx="2" presStyleCnt="6" custScaleX="124520" custScaleY="119730"/>
      <dgm:spPr/>
    </dgm:pt>
    <dgm:pt modelId="{56DDED1B-87AC-4319-8098-546B5D679E7D}" type="pres">
      <dgm:prSet presAssocID="{31A07429-BEAE-4AFD-A936-B31A60DF07AA}" presName="node" presStyleLbl="node1" presStyleIdx="3" presStyleCnt="6">
        <dgm:presLayoutVars>
          <dgm:bulletEnabled val="1"/>
        </dgm:presLayoutVars>
      </dgm:prSet>
      <dgm:spPr/>
      <dgm:t>
        <a:bodyPr/>
        <a:lstStyle/>
        <a:p>
          <a:endParaRPr lang="zh-CN" altLang="en-US"/>
        </a:p>
      </dgm:t>
    </dgm:pt>
    <dgm:pt modelId="{49F4A2A3-87E0-4CD9-A91F-14CFD82716AD}" type="pres">
      <dgm:prSet presAssocID="{31A07429-BEAE-4AFD-A936-B31A60DF07AA}" presName="dummy" presStyleCnt="0"/>
      <dgm:spPr/>
    </dgm:pt>
    <dgm:pt modelId="{BEC02635-C145-40CC-AED3-B273CBAE2590}" type="pres">
      <dgm:prSet presAssocID="{F42619D8-ED2B-47B3-8EA3-5E8742D39EE2}" presName="sibTrans" presStyleLbl="sibTrans2D1" presStyleIdx="3" presStyleCnt="6" custScaleX="124520" custScaleY="119730"/>
      <dgm:spPr/>
    </dgm:pt>
    <dgm:pt modelId="{D2C9BD5F-EF51-4BC3-BAB1-0D8528E58314}" type="pres">
      <dgm:prSet presAssocID="{2D13356E-0B6D-4E0B-9D65-73ECF37A6807}" presName="node" presStyleLbl="node1" presStyleIdx="4" presStyleCnt="6" custScaleX="124520" custScaleY="119730">
        <dgm:presLayoutVars>
          <dgm:bulletEnabled val="1"/>
        </dgm:presLayoutVars>
      </dgm:prSet>
      <dgm:spPr/>
    </dgm:pt>
    <dgm:pt modelId="{0BA15034-116B-4A9E-AFFF-877966094D08}" type="pres">
      <dgm:prSet presAssocID="{2D13356E-0B6D-4E0B-9D65-73ECF37A6807}" presName="dummy" presStyleCnt="0"/>
      <dgm:spPr/>
    </dgm:pt>
    <dgm:pt modelId="{1BF6F453-79DC-4B1A-970D-4BD9D3BF3602}" type="pres">
      <dgm:prSet presAssocID="{457FE9B2-E67B-4BBE-90A7-E2568D2A9B1D}" presName="sibTrans" presStyleLbl="sibTrans2D1" presStyleIdx="4" presStyleCnt="6" custScaleX="124520" custScaleY="119730"/>
      <dgm:spPr/>
    </dgm:pt>
    <dgm:pt modelId="{BE8F38EC-A373-406A-A959-0B2707BEB472}" type="pres">
      <dgm:prSet presAssocID="{6CA3B132-8AC3-4B7B-9663-D434F1D4EB68}" presName="node" presStyleLbl="node1" presStyleIdx="5" presStyleCnt="6" custScaleX="124520" custScaleY="119730">
        <dgm:presLayoutVars>
          <dgm:bulletEnabled val="1"/>
        </dgm:presLayoutVars>
      </dgm:prSet>
      <dgm:spPr/>
    </dgm:pt>
    <dgm:pt modelId="{08F67812-8FC2-4B76-B24A-C89977DA7B89}" type="pres">
      <dgm:prSet presAssocID="{6CA3B132-8AC3-4B7B-9663-D434F1D4EB68}" presName="dummy" presStyleCnt="0"/>
      <dgm:spPr/>
    </dgm:pt>
    <dgm:pt modelId="{D9F34721-1F58-490E-AD15-1ABF4B0A14B9}" type="pres">
      <dgm:prSet presAssocID="{E59A2E5E-B0CB-455E-B198-BBA4B6C78502}" presName="sibTrans" presStyleLbl="sibTrans2D1" presStyleIdx="5" presStyleCnt="6" custScaleX="124520" custScaleY="119730"/>
      <dgm:spPr/>
    </dgm:pt>
  </dgm:ptLst>
  <dgm:cxnLst>
    <dgm:cxn modelId="{C3EB2487-4584-4B48-AC71-20946010CC2F}" srcId="{50FF3647-529B-4DBE-9B0B-6B6BB4378807}" destId="{31A07429-BEAE-4AFD-A936-B31A60DF07AA}" srcOrd="3" destOrd="0" parTransId="{0BF6D592-2B98-4DD8-9912-0DEEEABB7052}" sibTransId="{F42619D8-ED2B-47B3-8EA3-5E8742D39EE2}"/>
    <dgm:cxn modelId="{E3B20C39-3EF6-4315-A7AA-6D483410A09D}" srcId="{50FF3647-529B-4DBE-9B0B-6B6BB4378807}" destId="{5E7E0FD2-25A2-4195-9FC1-035039D4D823}" srcOrd="0" destOrd="0" parTransId="{AB50D287-D361-47FF-802D-F99109A46C78}" sibTransId="{6862E1EE-F3E9-4152-9D28-70411DB8CF46}"/>
    <dgm:cxn modelId="{5660588D-3095-48A6-BE96-2ED5F86A62C5}" type="presOf" srcId="{626C2937-1D69-4509-875C-527733CE3180}" destId="{FB4629E8-373E-4C89-8732-FE24A244FD42}" srcOrd="0" destOrd="0" presId="urn:microsoft.com/office/officeart/2005/8/layout/radial6"/>
    <dgm:cxn modelId="{429EFE99-A1B5-4E1F-8F9C-AA8AACCF40F0}" type="presOf" srcId="{457FE9B2-E67B-4BBE-90A7-E2568D2A9B1D}" destId="{1BF6F453-79DC-4B1A-970D-4BD9D3BF3602}" srcOrd="0" destOrd="0" presId="urn:microsoft.com/office/officeart/2005/8/layout/radial6"/>
    <dgm:cxn modelId="{2BE73D98-A279-49E5-9493-FE3E4B3514D2}" srcId="{50FF3647-529B-4DBE-9B0B-6B6BB4378807}" destId="{6CA3B132-8AC3-4B7B-9663-D434F1D4EB68}" srcOrd="5" destOrd="0" parTransId="{1A56936B-F4A3-4CAA-B107-617F8CCA744A}" sibTransId="{E59A2E5E-B0CB-455E-B198-BBA4B6C78502}"/>
    <dgm:cxn modelId="{0AA424F0-90E2-4859-A9CC-293CD7609545}" type="presOf" srcId="{5E7E0FD2-25A2-4195-9FC1-035039D4D823}" destId="{949E2C2D-8225-4384-99A3-6CB72A1E47A5}" srcOrd="0" destOrd="0" presId="urn:microsoft.com/office/officeart/2005/8/layout/radial6"/>
    <dgm:cxn modelId="{6FF55938-77DD-475F-A974-2AF1B50FF5AB}" type="presOf" srcId="{BC819115-97D2-49D0-9631-62E071642253}" destId="{206AB46A-82F2-4639-8F72-B0D6D9FE374C}" srcOrd="0" destOrd="0" presId="urn:microsoft.com/office/officeart/2005/8/layout/radial6"/>
    <dgm:cxn modelId="{CD5E447E-8D4E-4CA9-922A-2705ABE68D5B}" type="presOf" srcId="{B68843DC-65F0-4304-BA2C-138139345506}" destId="{8A14D3E6-29F8-4850-A7EC-4CDF8C7D1C7F}" srcOrd="0" destOrd="0" presId="urn:microsoft.com/office/officeart/2005/8/layout/radial6"/>
    <dgm:cxn modelId="{DE291754-3DFB-44CE-AAB3-E6C7824EAED2}" srcId="{B68843DC-65F0-4304-BA2C-138139345506}" destId="{50FF3647-529B-4DBE-9B0B-6B6BB4378807}" srcOrd="0" destOrd="0" parTransId="{E70D0252-FBE8-4B24-BCAA-DF897E5D8DE1}" sibTransId="{44A2BB88-CACB-4959-9EEB-047B8E927D36}"/>
    <dgm:cxn modelId="{1B6FFAFB-194F-405D-B868-38719D15A1BF}" type="presOf" srcId="{2D13356E-0B6D-4E0B-9D65-73ECF37A6807}" destId="{D2C9BD5F-EF51-4BC3-BAB1-0D8528E58314}" srcOrd="0" destOrd="0" presId="urn:microsoft.com/office/officeart/2005/8/layout/radial6"/>
    <dgm:cxn modelId="{26FB02E6-EA45-4F75-9B7D-028AAA03DC65}" srcId="{50FF3647-529B-4DBE-9B0B-6B6BB4378807}" destId="{626C2937-1D69-4509-875C-527733CE3180}" srcOrd="1" destOrd="0" parTransId="{6D8E6E0C-5230-4979-9E65-82401AA81645}" sibTransId="{AD5BD743-1E9F-4D8A-A65B-DE2CB1645D01}"/>
    <dgm:cxn modelId="{9AFEE12D-0C91-42EB-9C30-F327DE286D45}" type="presOf" srcId="{AD5BD743-1E9F-4D8A-A65B-DE2CB1645D01}" destId="{D4FF7688-2201-4CC3-A964-91AFBAFE9B9F}" srcOrd="0" destOrd="0" presId="urn:microsoft.com/office/officeart/2005/8/layout/radial6"/>
    <dgm:cxn modelId="{CAE6E8C3-489F-4693-B4FB-7FB492263341}" type="presOf" srcId="{F42619D8-ED2B-47B3-8EA3-5E8742D39EE2}" destId="{BEC02635-C145-40CC-AED3-B273CBAE2590}" srcOrd="0" destOrd="0" presId="urn:microsoft.com/office/officeart/2005/8/layout/radial6"/>
    <dgm:cxn modelId="{EBEE4BF8-1E49-4380-8DA8-20790876B0BA}" srcId="{50FF3647-529B-4DBE-9B0B-6B6BB4378807}" destId="{BC819115-97D2-49D0-9631-62E071642253}" srcOrd="2" destOrd="0" parTransId="{A51DD4C2-7A2C-4083-841D-924A5D54BC85}" sibTransId="{4E692ECE-48AE-4CFD-A5FE-E415E8675A2C}"/>
    <dgm:cxn modelId="{9B88CA38-CFBB-4C0D-92F3-237EDF1A2696}" type="presOf" srcId="{50FF3647-529B-4DBE-9B0B-6B6BB4378807}" destId="{E4EDEAE2-49A7-429B-BB73-764EBBB07622}" srcOrd="0" destOrd="0" presId="urn:microsoft.com/office/officeart/2005/8/layout/radial6"/>
    <dgm:cxn modelId="{E0D77E90-78C3-410D-81B3-9BE71FC354DC}" type="presOf" srcId="{6CA3B132-8AC3-4B7B-9663-D434F1D4EB68}" destId="{BE8F38EC-A373-406A-A959-0B2707BEB472}" srcOrd="0" destOrd="0" presId="urn:microsoft.com/office/officeart/2005/8/layout/radial6"/>
    <dgm:cxn modelId="{C9CEC7BA-7825-4EEA-8C0D-5724D350D486}" type="presOf" srcId="{31A07429-BEAE-4AFD-A936-B31A60DF07AA}" destId="{56DDED1B-87AC-4319-8098-546B5D679E7D}" srcOrd="0" destOrd="0" presId="urn:microsoft.com/office/officeart/2005/8/layout/radial6"/>
    <dgm:cxn modelId="{8C5202E8-4076-482B-A000-791C080EF0B1}" type="presOf" srcId="{4E692ECE-48AE-4CFD-A5FE-E415E8675A2C}" destId="{F733565E-02E8-4072-89BE-2085C92D0CD4}" srcOrd="0" destOrd="0" presId="urn:microsoft.com/office/officeart/2005/8/layout/radial6"/>
    <dgm:cxn modelId="{50045086-C413-4488-91A1-143E3E4FE1B4}" type="presOf" srcId="{E59A2E5E-B0CB-455E-B198-BBA4B6C78502}" destId="{D9F34721-1F58-490E-AD15-1ABF4B0A14B9}" srcOrd="0" destOrd="0" presId="urn:microsoft.com/office/officeart/2005/8/layout/radial6"/>
    <dgm:cxn modelId="{593D9FDF-9026-4EE8-99A9-F89A3ADF39B3}" type="presOf" srcId="{6862E1EE-F3E9-4152-9D28-70411DB8CF46}" destId="{BA0843B7-CE62-4AD4-963C-E722B715FCDD}" srcOrd="0" destOrd="0" presId="urn:microsoft.com/office/officeart/2005/8/layout/radial6"/>
    <dgm:cxn modelId="{AD543981-6292-4032-A428-A2157FCF6D60}" srcId="{50FF3647-529B-4DBE-9B0B-6B6BB4378807}" destId="{2D13356E-0B6D-4E0B-9D65-73ECF37A6807}" srcOrd="4" destOrd="0" parTransId="{EA74CA59-A9D1-4053-98C7-8C4B90C72649}" sibTransId="{457FE9B2-E67B-4BBE-90A7-E2568D2A9B1D}"/>
    <dgm:cxn modelId="{E5D525E3-AD3A-48A4-8F3D-9B105F145AEE}" type="presParOf" srcId="{8A14D3E6-29F8-4850-A7EC-4CDF8C7D1C7F}" destId="{E4EDEAE2-49A7-429B-BB73-764EBBB07622}" srcOrd="0" destOrd="0" presId="urn:microsoft.com/office/officeart/2005/8/layout/radial6"/>
    <dgm:cxn modelId="{158C69F7-93B8-4411-BB1F-3B1964170B85}" type="presParOf" srcId="{8A14D3E6-29F8-4850-A7EC-4CDF8C7D1C7F}" destId="{949E2C2D-8225-4384-99A3-6CB72A1E47A5}" srcOrd="1" destOrd="0" presId="urn:microsoft.com/office/officeart/2005/8/layout/radial6"/>
    <dgm:cxn modelId="{5B180A53-F443-4464-A54E-C71818F969A2}" type="presParOf" srcId="{8A14D3E6-29F8-4850-A7EC-4CDF8C7D1C7F}" destId="{A36E97DF-2BE1-4C30-AFD6-FB891AC6026E}" srcOrd="2" destOrd="0" presId="urn:microsoft.com/office/officeart/2005/8/layout/radial6"/>
    <dgm:cxn modelId="{702B0851-5148-4E22-A63B-FD46374E26D2}" type="presParOf" srcId="{8A14D3E6-29F8-4850-A7EC-4CDF8C7D1C7F}" destId="{BA0843B7-CE62-4AD4-963C-E722B715FCDD}" srcOrd="3" destOrd="0" presId="urn:microsoft.com/office/officeart/2005/8/layout/radial6"/>
    <dgm:cxn modelId="{F3D4B511-ABD9-49E8-A00C-5B30857C0473}" type="presParOf" srcId="{8A14D3E6-29F8-4850-A7EC-4CDF8C7D1C7F}" destId="{FB4629E8-373E-4C89-8732-FE24A244FD42}" srcOrd="4" destOrd="0" presId="urn:microsoft.com/office/officeart/2005/8/layout/radial6"/>
    <dgm:cxn modelId="{1F7D9635-9412-473C-A20A-DF090290F63C}" type="presParOf" srcId="{8A14D3E6-29F8-4850-A7EC-4CDF8C7D1C7F}" destId="{072F16CA-DB0E-4764-8FFA-668744E3B825}" srcOrd="5" destOrd="0" presId="urn:microsoft.com/office/officeart/2005/8/layout/radial6"/>
    <dgm:cxn modelId="{94DE4996-AFA1-4965-88DF-81C0ABF6C81E}" type="presParOf" srcId="{8A14D3E6-29F8-4850-A7EC-4CDF8C7D1C7F}" destId="{D4FF7688-2201-4CC3-A964-91AFBAFE9B9F}" srcOrd="6" destOrd="0" presId="urn:microsoft.com/office/officeart/2005/8/layout/radial6"/>
    <dgm:cxn modelId="{389A4F79-2281-4264-A410-4BBF29891A33}" type="presParOf" srcId="{8A14D3E6-29F8-4850-A7EC-4CDF8C7D1C7F}" destId="{206AB46A-82F2-4639-8F72-B0D6D9FE374C}" srcOrd="7" destOrd="0" presId="urn:microsoft.com/office/officeart/2005/8/layout/radial6"/>
    <dgm:cxn modelId="{40C7BC9C-37E9-4E75-BF49-D1F9DCEA56F3}" type="presParOf" srcId="{8A14D3E6-29F8-4850-A7EC-4CDF8C7D1C7F}" destId="{AF269CC5-3B86-483B-9BF3-1379E8C69936}" srcOrd="8" destOrd="0" presId="urn:microsoft.com/office/officeart/2005/8/layout/radial6"/>
    <dgm:cxn modelId="{B0913BA5-B49E-44C7-AE51-4A8755AEC0AD}" type="presParOf" srcId="{8A14D3E6-29F8-4850-A7EC-4CDF8C7D1C7F}" destId="{F733565E-02E8-4072-89BE-2085C92D0CD4}" srcOrd="9" destOrd="0" presId="urn:microsoft.com/office/officeart/2005/8/layout/radial6"/>
    <dgm:cxn modelId="{C6DEC682-AD31-4F63-A6FA-E28884FC5C89}" type="presParOf" srcId="{8A14D3E6-29F8-4850-A7EC-4CDF8C7D1C7F}" destId="{56DDED1B-87AC-4319-8098-546B5D679E7D}" srcOrd="10" destOrd="0" presId="urn:microsoft.com/office/officeart/2005/8/layout/radial6"/>
    <dgm:cxn modelId="{510D219C-CD79-457C-942B-0D6C4C39B653}" type="presParOf" srcId="{8A14D3E6-29F8-4850-A7EC-4CDF8C7D1C7F}" destId="{49F4A2A3-87E0-4CD9-A91F-14CFD82716AD}" srcOrd="11" destOrd="0" presId="urn:microsoft.com/office/officeart/2005/8/layout/radial6"/>
    <dgm:cxn modelId="{E882873D-6844-4D85-84A8-A581F2E3AE7F}" type="presParOf" srcId="{8A14D3E6-29F8-4850-A7EC-4CDF8C7D1C7F}" destId="{BEC02635-C145-40CC-AED3-B273CBAE2590}" srcOrd="12" destOrd="0" presId="urn:microsoft.com/office/officeart/2005/8/layout/radial6"/>
    <dgm:cxn modelId="{0BDBDC41-CECB-4151-A844-F1C515F34D86}" type="presParOf" srcId="{8A14D3E6-29F8-4850-A7EC-4CDF8C7D1C7F}" destId="{D2C9BD5F-EF51-4BC3-BAB1-0D8528E58314}" srcOrd="13" destOrd="0" presId="urn:microsoft.com/office/officeart/2005/8/layout/radial6"/>
    <dgm:cxn modelId="{96054313-CE7B-43F2-8CFD-2963D6F8A7A6}" type="presParOf" srcId="{8A14D3E6-29F8-4850-A7EC-4CDF8C7D1C7F}" destId="{0BA15034-116B-4A9E-AFFF-877966094D08}" srcOrd="14" destOrd="0" presId="urn:microsoft.com/office/officeart/2005/8/layout/radial6"/>
    <dgm:cxn modelId="{6DC300AF-3EC7-4251-AF99-51048053B13F}" type="presParOf" srcId="{8A14D3E6-29F8-4850-A7EC-4CDF8C7D1C7F}" destId="{1BF6F453-79DC-4B1A-970D-4BD9D3BF3602}" srcOrd="15" destOrd="0" presId="urn:microsoft.com/office/officeart/2005/8/layout/radial6"/>
    <dgm:cxn modelId="{CAA1FB4F-2373-4EFE-AB4B-D47F4B4C5886}" type="presParOf" srcId="{8A14D3E6-29F8-4850-A7EC-4CDF8C7D1C7F}" destId="{BE8F38EC-A373-406A-A959-0B2707BEB472}" srcOrd="16" destOrd="0" presId="urn:microsoft.com/office/officeart/2005/8/layout/radial6"/>
    <dgm:cxn modelId="{865E8A00-A481-4BFC-990F-5031157168CD}" type="presParOf" srcId="{8A14D3E6-29F8-4850-A7EC-4CDF8C7D1C7F}" destId="{08F67812-8FC2-4B76-B24A-C89977DA7B89}" srcOrd="17" destOrd="0" presId="urn:microsoft.com/office/officeart/2005/8/layout/radial6"/>
    <dgm:cxn modelId="{315CAB7E-D160-4643-B795-8CD42AAE7743}" type="presParOf" srcId="{8A14D3E6-29F8-4850-A7EC-4CDF8C7D1C7F}" destId="{D9F34721-1F58-490E-AD15-1ABF4B0A14B9}" srcOrd="18"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BE2D16C-76DB-4743-8A6E-21B5D421E854}"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zh-CN" altLang="en-US"/>
        </a:p>
      </dgm:t>
    </dgm:pt>
    <dgm:pt modelId="{A3467A8B-4859-405B-A126-2D793E57FDDB}">
      <dgm:prSet phldrT="[Text]" custT="1"/>
      <dgm:spPr/>
      <dgm:t>
        <a:bodyPr/>
        <a:lstStyle/>
        <a:p>
          <a:r>
            <a:rPr lang="en-US" altLang="zh-CN" sz="1600" dirty="0" smtClean="0"/>
            <a:t>Smart city development</a:t>
          </a:r>
          <a:endParaRPr lang="zh-CN" altLang="en-US" sz="1600" dirty="0"/>
        </a:p>
      </dgm:t>
    </dgm:pt>
    <dgm:pt modelId="{2B24D9F7-0E6C-4556-BBB9-84558B087DF5}" type="parTrans" cxnId="{5B2093A0-AE4A-4E29-9307-81D6F4999A28}">
      <dgm:prSet/>
      <dgm:spPr/>
      <dgm:t>
        <a:bodyPr/>
        <a:lstStyle/>
        <a:p>
          <a:endParaRPr lang="zh-CN" altLang="en-US"/>
        </a:p>
      </dgm:t>
    </dgm:pt>
    <dgm:pt modelId="{401F44CB-9D1E-417A-8296-28FD5BB096A1}" type="sibTrans" cxnId="{5B2093A0-AE4A-4E29-9307-81D6F4999A28}">
      <dgm:prSet/>
      <dgm:spPr/>
      <dgm:t>
        <a:bodyPr/>
        <a:lstStyle/>
        <a:p>
          <a:endParaRPr lang="zh-CN" altLang="en-US"/>
        </a:p>
      </dgm:t>
    </dgm:pt>
    <dgm:pt modelId="{EDE3CE74-8E9D-458D-9F99-A90B13D91553}">
      <dgm:prSet phldrT="[Text]"/>
      <dgm:spPr/>
      <dgm:t>
        <a:bodyPr/>
        <a:lstStyle/>
        <a:p>
          <a:r>
            <a:rPr lang="en-US" altLang="zh-CN" dirty="0" smtClean="0"/>
            <a:t>Resources </a:t>
          </a:r>
          <a:r>
            <a:rPr lang="zh-CN" altLang="en-US" dirty="0" smtClean="0"/>
            <a:t>　</a:t>
          </a:r>
          <a:endParaRPr lang="zh-CN" altLang="en-US" dirty="0"/>
        </a:p>
      </dgm:t>
    </dgm:pt>
    <dgm:pt modelId="{A5E04B43-18C9-4F28-A96B-289FB187924E}" type="parTrans" cxnId="{BA8E5D16-67D8-432C-9254-770CD6A43A4F}">
      <dgm:prSet/>
      <dgm:spPr/>
      <dgm:t>
        <a:bodyPr/>
        <a:lstStyle/>
        <a:p>
          <a:endParaRPr lang="zh-CN" altLang="en-US"/>
        </a:p>
      </dgm:t>
    </dgm:pt>
    <dgm:pt modelId="{EA0CE940-D66C-49F3-A89E-CE1F698DE1EF}" type="sibTrans" cxnId="{BA8E5D16-67D8-432C-9254-770CD6A43A4F}">
      <dgm:prSet/>
      <dgm:spPr/>
      <dgm:t>
        <a:bodyPr/>
        <a:lstStyle/>
        <a:p>
          <a:endParaRPr lang="zh-CN" altLang="en-US"/>
        </a:p>
      </dgm:t>
    </dgm:pt>
    <dgm:pt modelId="{6347AEC6-B782-4384-9F86-306FA7875728}">
      <dgm:prSet phldrT="[Text]"/>
      <dgm:spPr/>
      <dgm:t>
        <a:bodyPr/>
        <a:lstStyle/>
        <a:p>
          <a:r>
            <a:rPr lang="en-US" altLang="zh-CN" dirty="0" smtClean="0"/>
            <a:t>Culture </a:t>
          </a:r>
          <a:endParaRPr lang="zh-CN" altLang="en-US" dirty="0"/>
        </a:p>
      </dgm:t>
    </dgm:pt>
    <dgm:pt modelId="{DAEAB77C-2C7A-4F68-B11C-5D949BFFEAC5}" type="parTrans" cxnId="{347219F2-BDE9-4EBA-8B43-541664DE5AE6}">
      <dgm:prSet/>
      <dgm:spPr/>
      <dgm:t>
        <a:bodyPr/>
        <a:lstStyle/>
        <a:p>
          <a:endParaRPr lang="zh-CN" altLang="en-US"/>
        </a:p>
      </dgm:t>
    </dgm:pt>
    <dgm:pt modelId="{A10483BB-1E20-4D23-9173-9D32D22D1A61}" type="sibTrans" cxnId="{347219F2-BDE9-4EBA-8B43-541664DE5AE6}">
      <dgm:prSet/>
      <dgm:spPr/>
      <dgm:t>
        <a:bodyPr/>
        <a:lstStyle/>
        <a:p>
          <a:endParaRPr lang="zh-CN" altLang="en-US"/>
        </a:p>
      </dgm:t>
    </dgm:pt>
    <dgm:pt modelId="{F94F1E7E-9ED4-4054-94C0-90058267E10C}">
      <dgm:prSet phldrT="[Text]" custT="1"/>
      <dgm:spPr/>
      <dgm:t>
        <a:bodyPr/>
        <a:lstStyle/>
        <a:p>
          <a:r>
            <a:rPr lang="en-US" altLang="zh-CN" sz="1600" dirty="0" smtClean="0"/>
            <a:t>Institutional support</a:t>
          </a:r>
          <a:endParaRPr lang="zh-CN" altLang="en-US" sz="1600" dirty="0"/>
        </a:p>
      </dgm:t>
    </dgm:pt>
    <dgm:pt modelId="{AC586290-CD1E-4C0A-8CE4-04981BB0E9DF}" type="parTrans" cxnId="{AA5A41CA-35DC-4D31-83E6-774D085D6152}">
      <dgm:prSet/>
      <dgm:spPr/>
      <dgm:t>
        <a:bodyPr/>
        <a:lstStyle/>
        <a:p>
          <a:endParaRPr lang="zh-CN" altLang="en-US"/>
        </a:p>
      </dgm:t>
    </dgm:pt>
    <dgm:pt modelId="{B309466E-BA2C-4EF2-8786-0F2F181F801A}" type="sibTrans" cxnId="{AA5A41CA-35DC-4D31-83E6-774D085D6152}">
      <dgm:prSet/>
      <dgm:spPr/>
      <dgm:t>
        <a:bodyPr/>
        <a:lstStyle/>
        <a:p>
          <a:endParaRPr lang="zh-CN" altLang="en-US"/>
        </a:p>
      </dgm:t>
    </dgm:pt>
    <dgm:pt modelId="{C4BCCB87-F651-4E35-BB66-D29C2BF0193B}">
      <dgm:prSet phldrT="[Text]" custT="1"/>
      <dgm:spPr/>
      <dgm:t>
        <a:bodyPr/>
        <a:lstStyle/>
        <a:p>
          <a:r>
            <a:rPr lang="en-US" altLang="zh-CN" sz="1600" dirty="0" smtClean="0"/>
            <a:t>Leadership</a:t>
          </a:r>
          <a:r>
            <a:rPr lang="en-US" altLang="zh-CN" sz="1000" dirty="0" smtClean="0"/>
            <a:t> </a:t>
          </a:r>
          <a:endParaRPr lang="zh-CN" altLang="en-US" sz="1000" dirty="0"/>
        </a:p>
      </dgm:t>
    </dgm:pt>
    <dgm:pt modelId="{64172073-E61E-4500-A186-F11B66690881}" type="parTrans" cxnId="{02AD9D72-9FD4-4E7A-9D0A-BD65D1E93ADF}">
      <dgm:prSet/>
      <dgm:spPr/>
      <dgm:t>
        <a:bodyPr/>
        <a:lstStyle/>
        <a:p>
          <a:endParaRPr lang="zh-CN" altLang="en-US"/>
        </a:p>
      </dgm:t>
    </dgm:pt>
    <dgm:pt modelId="{86879A2C-9B6A-4E70-BBF7-34C63248D992}" type="sibTrans" cxnId="{02AD9D72-9FD4-4E7A-9D0A-BD65D1E93ADF}">
      <dgm:prSet/>
      <dgm:spPr/>
      <dgm:t>
        <a:bodyPr/>
        <a:lstStyle/>
        <a:p>
          <a:endParaRPr lang="zh-CN" altLang="en-US"/>
        </a:p>
      </dgm:t>
    </dgm:pt>
    <dgm:pt modelId="{660F5FC0-2560-450D-ADA0-6529F460C7AB}">
      <dgm:prSet phldrT="[Text]" custT="1"/>
      <dgm:spPr/>
      <dgm:t>
        <a:bodyPr/>
        <a:lstStyle/>
        <a:p>
          <a:r>
            <a:rPr lang="en-US" altLang="zh-CN" sz="1600" dirty="0" smtClean="0"/>
            <a:t>Policy demand</a:t>
          </a:r>
          <a:endParaRPr lang="zh-CN" altLang="en-US" sz="1600" dirty="0"/>
        </a:p>
      </dgm:t>
    </dgm:pt>
    <dgm:pt modelId="{AF5346AE-8D41-4356-92D0-6A8D5A0DF0AC}" type="parTrans" cxnId="{4A3CADDD-4297-4039-949A-6E22870D6CBA}">
      <dgm:prSet/>
      <dgm:spPr/>
      <dgm:t>
        <a:bodyPr/>
        <a:lstStyle/>
        <a:p>
          <a:endParaRPr lang="zh-CN" altLang="en-US"/>
        </a:p>
      </dgm:t>
    </dgm:pt>
    <dgm:pt modelId="{93C6E872-16CC-479F-99EA-B3712A764934}" type="sibTrans" cxnId="{4A3CADDD-4297-4039-949A-6E22870D6CBA}">
      <dgm:prSet/>
      <dgm:spPr/>
      <dgm:t>
        <a:bodyPr/>
        <a:lstStyle/>
        <a:p>
          <a:endParaRPr lang="zh-CN" altLang="en-US"/>
        </a:p>
      </dgm:t>
    </dgm:pt>
    <dgm:pt modelId="{95A6B133-F8E0-4DFD-B1BB-417BF2429454}" type="pres">
      <dgm:prSet presAssocID="{CBE2D16C-76DB-4743-8A6E-21B5D421E854}" presName="Name0" presStyleCnt="0">
        <dgm:presLayoutVars>
          <dgm:chMax val="1"/>
          <dgm:chPref val="1"/>
          <dgm:dir/>
          <dgm:animOne val="branch"/>
          <dgm:animLvl val="lvl"/>
        </dgm:presLayoutVars>
      </dgm:prSet>
      <dgm:spPr/>
    </dgm:pt>
    <dgm:pt modelId="{339B5C93-D3D8-4E0B-BF8C-9EB24AF1BC22}" type="pres">
      <dgm:prSet presAssocID="{A3467A8B-4859-405B-A126-2D793E57FDDB}" presName="singleCycle" presStyleCnt="0"/>
      <dgm:spPr/>
    </dgm:pt>
    <dgm:pt modelId="{CC46A23F-0A4E-44C0-A8F9-30C62E91841F}" type="pres">
      <dgm:prSet presAssocID="{A3467A8B-4859-405B-A126-2D793E57FDDB}" presName="singleCenter" presStyleLbl="node1" presStyleIdx="0" presStyleCnt="6" custScaleX="114262">
        <dgm:presLayoutVars>
          <dgm:chMax val="7"/>
          <dgm:chPref val="7"/>
        </dgm:presLayoutVars>
      </dgm:prSet>
      <dgm:spPr/>
      <dgm:t>
        <a:bodyPr/>
        <a:lstStyle/>
        <a:p>
          <a:endParaRPr lang="zh-CN" altLang="en-US"/>
        </a:p>
      </dgm:t>
    </dgm:pt>
    <dgm:pt modelId="{17590C57-9588-4571-87DB-8B575A787D5B}" type="pres">
      <dgm:prSet presAssocID="{A5E04B43-18C9-4F28-A96B-289FB187924E}" presName="Name56" presStyleLbl="parChTrans1D2" presStyleIdx="0" presStyleCnt="5"/>
      <dgm:spPr/>
    </dgm:pt>
    <dgm:pt modelId="{7C5CEECC-1487-4BFA-B579-826358BCB595}" type="pres">
      <dgm:prSet presAssocID="{EDE3CE74-8E9D-458D-9F99-A90B13D91553}" presName="text0" presStyleLbl="node1" presStyleIdx="1" presStyleCnt="6" custScaleX="138133">
        <dgm:presLayoutVars>
          <dgm:bulletEnabled val="1"/>
        </dgm:presLayoutVars>
      </dgm:prSet>
      <dgm:spPr/>
    </dgm:pt>
    <dgm:pt modelId="{620BA6C1-1FAE-4AAB-ABD7-C01793957FBE}" type="pres">
      <dgm:prSet presAssocID="{DAEAB77C-2C7A-4F68-B11C-5D949BFFEAC5}" presName="Name56" presStyleLbl="parChTrans1D2" presStyleIdx="1" presStyleCnt="5"/>
      <dgm:spPr/>
    </dgm:pt>
    <dgm:pt modelId="{C0D48393-A693-4633-82C0-DB777A7BE0E2}" type="pres">
      <dgm:prSet presAssocID="{6347AEC6-B782-4384-9F86-306FA7875728}" presName="text0" presStyleLbl="node1" presStyleIdx="2" presStyleCnt="6">
        <dgm:presLayoutVars>
          <dgm:bulletEnabled val="1"/>
        </dgm:presLayoutVars>
      </dgm:prSet>
      <dgm:spPr/>
      <dgm:t>
        <a:bodyPr/>
        <a:lstStyle/>
        <a:p>
          <a:endParaRPr lang="zh-CN" altLang="en-US"/>
        </a:p>
      </dgm:t>
    </dgm:pt>
    <dgm:pt modelId="{B7D4F50D-A751-4493-87C1-DF17AA3A930C}" type="pres">
      <dgm:prSet presAssocID="{AF5346AE-8D41-4356-92D0-6A8D5A0DF0AC}" presName="Name56" presStyleLbl="parChTrans1D2" presStyleIdx="2" presStyleCnt="5"/>
      <dgm:spPr/>
    </dgm:pt>
    <dgm:pt modelId="{8F9E12AE-5AA5-4C0F-B890-08B388DD31D7}" type="pres">
      <dgm:prSet presAssocID="{660F5FC0-2560-450D-ADA0-6529F460C7AB}" presName="text0" presStyleLbl="node1" presStyleIdx="3" presStyleCnt="6">
        <dgm:presLayoutVars>
          <dgm:bulletEnabled val="1"/>
        </dgm:presLayoutVars>
      </dgm:prSet>
      <dgm:spPr/>
    </dgm:pt>
    <dgm:pt modelId="{DD1A732A-A505-44F5-A957-72F7632037DE}" type="pres">
      <dgm:prSet presAssocID="{64172073-E61E-4500-A186-F11B66690881}" presName="Name56" presStyleLbl="parChTrans1D2" presStyleIdx="3" presStyleCnt="5"/>
      <dgm:spPr/>
    </dgm:pt>
    <dgm:pt modelId="{3461AB65-E6D9-4FBE-8D36-FC66A1B71D6E}" type="pres">
      <dgm:prSet presAssocID="{C4BCCB87-F651-4E35-BB66-D29C2BF0193B}" presName="text0" presStyleLbl="node1" presStyleIdx="4" presStyleCnt="6" custScaleX="144186">
        <dgm:presLayoutVars>
          <dgm:bulletEnabled val="1"/>
        </dgm:presLayoutVars>
      </dgm:prSet>
      <dgm:spPr/>
    </dgm:pt>
    <dgm:pt modelId="{279C15BA-BC04-49FF-946D-7F0243006ABF}" type="pres">
      <dgm:prSet presAssocID="{AC586290-CD1E-4C0A-8CE4-04981BB0E9DF}" presName="Name56" presStyleLbl="parChTrans1D2" presStyleIdx="4" presStyleCnt="5"/>
      <dgm:spPr/>
    </dgm:pt>
    <dgm:pt modelId="{2F29D2A2-5381-4340-8038-3C7BA9603E43}" type="pres">
      <dgm:prSet presAssocID="{F94F1E7E-9ED4-4054-94C0-90058267E10C}" presName="text0" presStyleLbl="node1" presStyleIdx="5" presStyleCnt="6" custScaleX="183113" custScaleY="107644">
        <dgm:presLayoutVars>
          <dgm:bulletEnabled val="1"/>
        </dgm:presLayoutVars>
      </dgm:prSet>
      <dgm:spPr/>
    </dgm:pt>
  </dgm:ptLst>
  <dgm:cxnLst>
    <dgm:cxn modelId="{02AD9D72-9FD4-4E7A-9D0A-BD65D1E93ADF}" srcId="{A3467A8B-4859-405B-A126-2D793E57FDDB}" destId="{C4BCCB87-F651-4E35-BB66-D29C2BF0193B}" srcOrd="3" destOrd="0" parTransId="{64172073-E61E-4500-A186-F11B66690881}" sibTransId="{86879A2C-9B6A-4E70-BBF7-34C63248D992}"/>
    <dgm:cxn modelId="{1448D354-104A-4F87-A439-B2A7E8820865}" type="presOf" srcId="{AF5346AE-8D41-4356-92D0-6A8D5A0DF0AC}" destId="{B7D4F50D-A751-4493-87C1-DF17AA3A930C}" srcOrd="0" destOrd="0" presId="urn:microsoft.com/office/officeart/2008/layout/RadialCluster"/>
    <dgm:cxn modelId="{850A7A4B-E169-4DFE-B4E0-8BAD4AE4062C}" type="presOf" srcId="{DAEAB77C-2C7A-4F68-B11C-5D949BFFEAC5}" destId="{620BA6C1-1FAE-4AAB-ABD7-C01793957FBE}" srcOrd="0" destOrd="0" presId="urn:microsoft.com/office/officeart/2008/layout/RadialCluster"/>
    <dgm:cxn modelId="{863D9493-D62F-417E-8337-DE23E7029474}" type="presOf" srcId="{6347AEC6-B782-4384-9F86-306FA7875728}" destId="{C0D48393-A693-4633-82C0-DB777A7BE0E2}" srcOrd="0" destOrd="0" presId="urn:microsoft.com/office/officeart/2008/layout/RadialCluster"/>
    <dgm:cxn modelId="{347219F2-BDE9-4EBA-8B43-541664DE5AE6}" srcId="{A3467A8B-4859-405B-A126-2D793E57FDDB}" destId="{6347AEC6-B782-4384-9F86-306FA7875728}" srcOrd="1" destOrd="0" parTransId="{DAEAB77C-2C7A-4F68-B11C-5D949BFFEAC5}" sibTransId="{A10483BB-1E20-4D23-9173-9D32D22D1A61}"/>
    <dgm:cxn modelId="{295008AA-330D-440D-903B-B6D725DED904}" type="presOf" srcId="{EDE3CE74-8E9D-458D-9F99-A90B13D91553}" destId="{7C5CEECC-1487-4BFA-B579-826358BCB595}" srcOrd="0" destOrd="0" presId="urn:microsoft.com/office/officeart/2008/layout/RadialCluster"/>
    <dgm:cxn modelId="{AA5A41CA-35DC-4D31-83E6-774D085D6152}" srcId="{A3467A8B-4859-405B-A126-2D793E57FDDB}" destId="{F94F1E7E-9ED4-4054-94C0-90058267E10C}" srcOrd="4" destOrd="0" parTransId="{AC586290-CD1E-4C0A-8CE4-04981BB0E9DF}" sibTransId="{B309466E-BA2C-4EF2-8786-0F2F181F801A}"/>
    <dgm:cxn modelId="{0681FADF-8132-4C3E-A83D-3001665D7811}" type="presOf" srcId="{64172073-E61E-4500-A186-F11B66690881}" destId="{DD1A732A-A505-44F5-A957-72F7632037DE}" srcOrd="0" destOrd="0" presId="urn:microsoft.com/office/officeart/2008/layout/RadialCluster"/>
    <dgm:cxn modelId="{E31556F7-290B-41C9-8247-5CA7383458D0}" type="presOf" srcId="{A5E04B43-18C9-4F28-A96B-289FB187924E}" destId="{17590C57-9588-4571-87DB-8B575A787D5B}" srcOrd="0" destOrd="0" presId="urn:microsoft.com/office/officeart/2008/layout/RadialCluster"/>
    <dgm:cxn modelId="{25F5E719-6BEC-4C78-B696-8A5D13239805}" type="presOf" srcId="{C4BCCB87-F651-4E35-BB66-D29C2BF0193B}" destId="{3461AB65-E6D9-4FBE-8D36-FC66A1B71D6E}" srcOrd="0" destOrd="0" presId="urn:microsoft.com/office/officeart/2008/layout/RadialCluster"/>
    <dgm:cxn modelId="{BA8E5D16-67D8-432C-9254-770CD6A43A4F}" srcId="{A3467A8B-4859-405B-A126-2D793E57FDDB}" destId="{EDE3CE74-8E9D-458D-9F99-A90B13D91553}" srcOrd="0" destOrd="0" parTransId="{A5E04B43-18C9-4F28-A96B-289FB187924E}" sibTransId="{EA0CE940-D66C-49F3-A89E-CE1F698DE1EF}"/>
    <dgm:cxn modelId="{B79D020F-CB3C-4D34-A99B-74DA25030554}" type="presOf" srcId="{F94F1E7E-9ED4-4054-94C0-90058267E10C}" destId="{2F29D2A2-5381-4340-8038-3C7BA9603E43}" srcOrd="0" destOrd="0" presId="urn:microsoft.com/office/officeart/2008/layout/RadialCluster"/>
    <dgm:cxn modelId="{C2CD67F4-865E-4633-A34E-E227391A8BD2}" type="presOf" srcId="{660F5FC0-2560-450D-ADA0-6529F460C7AB}" destId="{8F9E12AE-5AA5-4C0F-B890-08B388DD31D7}" srcOrd="0" destOrd="0" presId="urn:microsoft.com/office/officeart/2008/layout/RadialCluster"/>
    <dgm:cxn modelId="{53C8E96E-19CB-4594-A3DD-5EE7BFE33B12}" type="presOf" srcId="{CBE2D16C-76DB-4743-8A6E-21B5D421E854}" destId="{95A6B133-F8E0-4DFD-B1BB-417BF2429454}" srcOrd="0" destOrd="0" presId="urn:microsoft.com/office/officeart/2008/layout/RadialCluster"/>
    <dgm:cxn modelId="{CB1F8B36-7178-48A0-B992-ADB577772CF0}" type="presOf" srcId="{AC586290-CD1E-4C0A-8CE4-04981BB0E9DF}" destId="{279C15BA-BC04-49FF-946D-7F0243006ABF}" srcOrd="0" destOrd="0" presId="urn:microsoft.com/office/officeart/2008/layout/RadialCluster"/>
    <dgm:cxn modelId="{4A3CADDD-4297-4039-949A-6E22870D6CBA}" srcId="{A3467A8B-4859-405B-A126-2D793E57FDDB}" destId="{660F5FC0-2560-450D-ADA0-6529F460C7AB}" srcOrd="2" destOrd="0" parTransId="{AF5346AE-8D41-4356-92D0-6A8D5A0DF0AC}" sibTransId="{93C6E872-16CC-479F-99EA-B3712A764934}"/>
    <dgm:cxn modelId="{7C6AFF81-7A6F-49EC-806C-63FE2101BCC5}" type="presOf" srcId="{A3467A8B-4859-405B-A126-2D793E57FDDB}" destId="{CC46A23F-0A4E-44C0-A8F9-30C62E91841F}" srcOrd="0" destOrd="0" presId="urn:microsoft.com/office/officeart/2008/layout/RadialCluster"/>
    <dgm:cxn modelId="{5B2093A0-AE4A-4E29-9307-81D6F4999A28}" srcId="{CBE2D16C-76DB-4743-8A6E-21B5D421E854}" destId="{A3467A8B-4859-405B-A126-2D793E57FDDB}" srcOrd="0" destOrd="0" parTransId="{2B24D9F7-0E6C-4556-BBB9-84558B087DF5}" sibTransId="{401F44CB-9D1E-417A-8296-28FD5BB096A1}"/>
    <dgm:cxn modelId="{BE448C38-4C80-4112-B2BE-B1C55A091278}" type="presParOf" srcId="{95A6B133-F8E0-4DFD-B1BB-417BF2429454}" destId="{339B5C93-D3D8-4E0B-BF8C-9EB24AF1BC22}" srcOrd="0" destOrd="0" presId="urn:microsoft.com/office/officeart/2008/layout/RadialCluster"/>
    <dgm:cxn modelId="{86FC22F7-D555-4846-A738-4B17D169A8C8}" type="presParOf" srcId="{339B5C93-D3D8-4E0B-BF8C-9EB24AF1BC22}" destId="{CC46A23F-0A4E-44C0-A8F9-30C62E91841F}" srcOrd="0" destOrd="0" presId="urn:microsoft.com/office/officeart/2008/layout/RadialCluster"/>
    <dgm:cxn modelId="{74CD114F-287F-4B4E-BE62-4CE4B59B61E9}" type="presParOf" srcId="{339B5C93-D3D8-4E0B-BF8C-9EB24AF1BC22}" destId="{17590C57-9588-4571-87DB-8B575A787D5B}" srcOrd="1" destOrd="0" presId="urn:microsoft.com/office/officeart/2008/layout/RadialCluster"/>
    <dgm:cxn modelId="{0F0EBE40-D04D-453B-94CD-F254C146947B}" type="presParOf" srcId="{339B5C93-D3D8-4E0B-BF8C-9EB24AF1BC22}" destId="{7C5CEECC-1487-4BFA-B579-826358BCB595}" srcOrd="2" destOrd="0" presId="urn:microsoft.com/office/officeart/2008/layout/RadialCluster"/>
    <dgm:cxn modelId="{DEF15975-C5AA-4AB6-B724-124C42B8E3D8}" type="presParOf" srcId="{339B5C93-D3D8-4E0B-BF8C-9EB24AF1BC22}" destId="{620BA6C1-1FAE-4AAB-ABD7-C01793957FBE}" srcOrd="3" destOrd="0" presId="urn:microsoft.com/office/officeart/2008/layout/RadialCluster"/>
    <dgm:cxn modelId="{566B6BE3-B65A-462C-9C97-2383478D6823}" type="presParOf" srcId="{339B5C93-D3D8-4E0B-BF8C-9EB24AF1BC22}" destId="{C0D48393-A693-4633-82C0-DB777A7BE0E2}" srcOrd="4" destOrd="0" presId="urn:microsoft.com/office/officeart/2008/layout/RadialCluster"/>
    <dgm:cxn modelId="{2DC65B71-AA0D-41F7-AAE5-BA47C67754DA}" type="presParOf" srcId="{339B5C93-D3D8-4E0B-BF8C-9EB24AF1BC22}" destId="{B7D4F50D-A751-4493-87C1-DF17AA3A930C}" srcOrd="5" destOrd="0" presId="urn:microsoft.com/office/officeart/2008/layout/RadialCluster"/>
    <dgm:cxn modelId="{41D8115F-5EC6-459F-96C4-C9881B981EAD}" type="presParOf" srcId="{339B5C93-D3D8-4E0B-BF8C-9EB24AF1BC22}" destId="{8F9E12AE-5AA5-4C0F-B890-08B388DD31D7}" srcOrd="6" destOrd="0" presId="urn:microsoft.com/office/officeart/2008/layout/RadialCluster"/>
    <dgm:cxn modelId="{5583358E-E907-431B-9F02-96B4AD835964}" type="presParOf" srcId="{339B5C93-D3D8-4E0B-BF8C-9EB24AF1BC22}" destId="{DD1A732A-A505-44F5-A957-72F7632037DE}" srcOrd="7" destOrd="0" presId="urn:microsoft.com/office/officeart/2008/layout/RadialCluster"/>
    <dgm:cxn modelId="{6E5A24F4-14DE-49D7-B2A5-608102C1928D}" type="presParOf" srcId="{339B5C93-D3D8-4E0B-BF8C-9EB24AF1BC22}" destId="{3461AB65-E6D9-4FBE-8D36-FC66A1B71D6E}" srcOrd="8" destOrd="0" presId="urn:microsoft.com/office/officeart/2008/layout/RadialCluster"/>
    <dgm:cxn modelId="{EADD8E1E-1113-408A-A355-353E19F0E8A3}" type="presParOf" srcId="{339B5C93-D3D8-4E0B-BF8C-9EB24AF1BC22}" destId="{279C15BA-BC04-49FF-946D-7F0243006ABF}" srcOrd="9" destOrd="0" presId="urn:microsoft.com/office/officeart/2008/layout/RadialCluster"/>
    <dgm:cxn modelId="{1FCF5481-D5CC-4F80-A9C2-9F81376DA740}" type="presParOf" srcId="{339B5C93-D3D8-4E0B-BF8C-9EB24AF1BC22}" destId="{2F29D2A2-5381-4340-8038-3C7BA9603E43}" srcOrd="10"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F34721-1F58-490E-AD15-1ABF4B0A14B9}">
      <dsp:nvSpPr>
        <dsp:cNvPr id="0" name=""/>
        <dsp:cNvSpPr/>
      </dsp:nvSpPr>
      <dsp:spPr>
        <a:xfrm>
          <a:off x="1868284" y="156674"/>
          <a:ext cx="4112030" cy="3953850"/>
        </a:xfrm>
        <a:prstGeom prst="blockArc">
          <a:avLst>
            <a:gd name="adj1" fmla="val 12600000"/>
            <a:gd name="adj2" fmla="val 16200000"/>
            <a:gd name="adj3" fmla="val 4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BF6F453-79DC-4B1A-970D-4BD9D3BF3602}">
      <dsp:nvSpPr>
        <dsp:cNvPr id="0" name=""/>
        <dsp:cNvSpPr/>
      </dsp:nvSpPr>
      <dsp:spPr>
        <a:xfrm>
          <a:off x="1868284" y="156674"/>
          <a:ext cx="4112030" cy="3953850"/>
        </a:xfrm>
        <a:prstGeom prst="blockArc">
          <a:avLst>
            <a:gd name="adj1" fmla="val 9000000"/>
            <a:gd name="adj2" fmla="val 12600000"/>
            <a:gd name="adj3" fmla="val 4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EC02635-C145-40CC-AED3-B273CBAE2590}">
      <dsp:nvSpPr>
        <dsp:cNvPr id="0" name=""/>
        <dsp:cNvSpPr/>
      </dsp:nvSpPr>
      <dsp:spPr>
        <a:xfrm>
          <a:off x="1868284" y="156674"/>
          <a:ext cx="4112030" cy="3953850"/>
        </a:xfrm>
        <a:prstGeom prst="blockArc">
          <a:avLst>
            <a:gd name="adj1" fmla="val 5400000"/>
            <a:gd name="adj2" fmla="val 9000000"/>
            <a:gd name="adj3" fmla="val 4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733565E-02E8-4072-89BE-2085C92D0CD4}">
      <dsp:nvSpPr>
        <dsp:cNvPr id="0" name=""/>
        <dsp:cNvSpPr/>
      </dsp:nvSpPr>
      <dsp:spPr>
        <a:xfrm>
          <a:off x="1868284" y="156674"/>
          <a:ext cx="4112030" cy="3953850"/>
        </a:xfrm>
        <a:prstGeom prst="blockArc">
          <a:avLst>
            <a:gd name="adj1" fmla="val 1800000"/>
            <a:gd name="adj2" fmla="val 5400000"/>
            <a:gd name="adj3" fmla="val 4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4FF7688-2201-4CC3-A964-91AFBAFE9B9F}">
      <dsp:nvSpPr>
        <dsp:cNvPr id="0" name=""/>
        <dsp:cNvSpPr/>
      </dsp:nvSpPr>
      <dsp:spPr>
        <a:xfrm>
          <a:off x="1868284" y="156674"/>
          <a:ext cx="4112030" cy="3953850"/>
        </a:xfrm>
        <a:prstGeom prst="blockArc">
          <a:avLst>
            <a:gd name="adj1" fmla="val 19800000"/>
            <a:gd name="adj2" fmla="val 1800000"/>
            <a:gd name="adj3" fmla="val 4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A0843B7-CE62-4AD4-963C-E722B715FCDD}">
      <dsp:nvSpPr>
        <dsp:cNvPr id="0" name=""/>
        <dsp:cNvSpPr/>
      </dsp:nvSpPr>
      <dsp:spPr>
        <a:xfrm>
          <a:off x="1868284" y="156674"/>
          <a:ext cx="4112030" cy="3953850"/>
        </a:xfrm>
        <a:prstGeom prst="blockArc">
          <a:avLst>
            <a:gd name="adj1" fmla="val 16200000"/>
            <a:gd name="adj2" fmla="val 19800000"/>
            <a:gd name="adj3" fmla="val 4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4EDEAE2-49A7-429B-BB73-764EBBB07622}">
      <dsp:nvSpPr>
        <dsp:cNvPr id="0" name=""/>
        <dsp:cNvSpPr/>
      </dsp:nvSpPr>
      <dsp:spPr>
        <a:xfrm>
          <a:off x="3212466" y="1579947"/>
          <a:ext cx="1423666" cy="110730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en-US" altLang="zh-CN" sz="2700" kern="1200" dirty="0" smtClean="0"/>
            <a:t>Smart City</a:t>
          </a:r>
          <a:endParaRPr lang="zh-CN" altLang="en-US" sz="2700" kern="1200" dirty="0"/>
        </a:p>
      </dsp:txBody>
      <dsp:txXfrm>
        <a:off x="3420957" y="1742108"/>
        <a:ext cx="1006684" cy="782982"/>
      </dsp:txXfrm>
    </dsp:sp>
    <dsp:sp modelId="{949E2C2D-8225-4384-99A3-6CB72A1E47A5}">
      <dsp:nvSpPr>
        <dsp:cNvPr id="0" name=""/>
        <dsp:cNvSpPr/>
      </dsp:nvSpPr>
      <dsp:spPr>
        <a:xfrm>
          <a:off x="3405211" y="733"/>
          <a:ext cx="1038176" cy="103817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altLang="zh-CN" sz="1200" kern="1200" dirty="0" smtClean="0"/>
            <a:t>Smart economy</a:t>
          </a:r>
          <a:endParaRPr lang="zh-CN" altLang="en-US" sz="1200" kern="1200" dirty="0"/>
        </a:p>
      </dsp:txBody>
      <dsp:txXfrm>
        <a:off x="3557248" y="152770"/>
        <a:ext cx="734102" cy="734102"/>
      </dsp:txXfrm>
    </dsp:sp>
    <dsp:sp modelId="{FB4629E8-373E-4C89-8732-FE24A244FD42}">
      <dsp:nvSpPr>
        <dsp:cNvPr id="0" name=""/>
        <dsp:cNvSpPr/>
      </dsp:nvSpPr>
      <dsp:spPr>
        <a:xfrm>
          <a:off x="4675504" y="705206"/>
          <a:ext cx="1292737" cy="124300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altLang="zh-CN" sz="1200" kern="1200" dirty="0" smtClean="0"/>
            <a:t>Smart people</a:t>
          </a:r>
          <a:endParaRPr lang="zh-CN" altLang="en-US" sz="1200" kern="1200" dirty="0"/>
        </a:p>
      </dsp:txBody>
      <dsp:txXfrm>
        <a:off x="4864821" y="887240"/>
        <a:ext cx="914103" cy="878940"/>
      </dsp:txXfrm>
    </dsp:sp>
    <dsp:sp modelId="{206AB46A-82F2-4639-8F72-B0D6D9FE374C}">
      <dsp:nvSpPr>
        <dsp:cNvPr id="0" name=""/>
        <dsp:cNvSpPr/>
      </dsp:nvSpPr>
      <dsp:spPr>
        <a:xfrm>
          <a:off x="4675504" y="2318984"/>
          <a:ext cx="1292737" cy="124300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altLang="zh-CN" sz="1200" kern="1200" dirty="0" smtClean="0"/>
            <a:t>Smart governance</a:t>
          </a:r>
          <a:endParaRPr lang="zh-CN" altLang="en-US" sz="1200" kern="1200" dirty="0"/>
        </a:p>
      </dsp:txBody>
      <dsp:txXfrm>
        <a:off x="4864821" y="2501018"/>
        <a:ext cx="914103" cy="878940"/>
      </dsp:txXfrm>
    </dsp:sp>
    <dsp:sp modelId="{56DDED1B-87AC-4319-8098-546B5D679E7D}">
      <dsp:nvSpPr>
        <dsp:cNvPr id="0" name=""/>
        <dsp:cNvSpPr/>
      </dsp:nvSpPr>
      <dsp:spPr>
        <a:xfrm>
          <a:off x="3405211" y="3228289"/>
          <a:ext cx="1038176" cy="103817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altLang="zh-CN" sz="1200" kern="1200" dirty="0" smtClean="0"/>
            <a:t>Smart mobility</a:t>
          </a:r>
          <a:endParaRPr lang="zh-CN" altLang="en-US" sz="1200" kern="1200" dirty="0"/>
        </a:p>
      </dsp:txBody>
      <dsp:txXfrm>
        <a:off x="3557248" y="3380326"/>
        <a:ext cx="734102" cy="734102"/>
      </dsp:txXfrm>
    </dsp:sp>
    <dsp:sp modelId="{D2C9BD5F-EF51-4BC3-BAB1-0D8528E58314}">
      <dsp:nvSpPr>
        <dsp:cNvPr id="0" name=""/>
        <dsp:cNvSpPr/>
      </dsp:nvSpPr>
      <dsp:spPr>
        <a:xfrm>
          <a:off x="1880358" y="2318984"/>
          <a:ext cx="1292737" cy="124300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altLang="zh-CN" sz="1200" kern="1200" dirty="0" smtClean="0"/>
            <a:t>Smart environment</a:t>
          </a:r>
          <a:endParaRPr lang="zh-CN" altLang="en-US" sz="1200" kern="1200" dirty="0"/>
        </a:p>
      </dsp:txBody>
      <dsp:txXfrm>
        <a:off x="2069675" y="2501018"/>
        <a:ext cx="914103" cy="878940"/>
      </dsp:txXfrm>
    </dsp:sp>
    <dsp:sp modelId="{BE8F38EC-A373-406A-A959-0B2707BEB472}">
      <dsp:nvSpPr>
        <dsp:cNvPr id="0" name=""/>
        <dsp:cNvSpPr/>
      </dsp:nvSpPr>
      <dsp:spPr>
        <a:xfrm>
          <a:off x="1880358" y="705206"/>
          <a:ext cx="1292737" cy="124300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altLang="zh-CN" sz="1200" kern="1200" dirty="0" smtClean="0"/>
            <a:t>Smart living</a:t>
          </a:r>
          <a:endParaRPr lang="zh-CN" altLang="en-US" sz="1200" kern="1200" dirty="0"/>
        </a:p>
      </dsp:txBody>
      <dsp:txXfrm>
        <a:off x="2069675" y="887240"/>
        <a:ext cx="914103" cy="8789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46A23F-0A4E-44C0-A8F9-30C62E91841F}">
      <dsp:nvSpPr>
        <dsp:cNvPr id="0" name=""/>
        <dsp:cNvSpPr/>
      </dsp:nvSpPr>
      <dsp:spPr>
        <a:xfrm>
          <a:off x="3352803" y="1605179"/>
          <a:ext cx="1410495" cy="12344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en-US" altLang="zh-CN" sz="1600" kern="1200" dirty="0" smtClean="0"/>
            <a:t>Smart city development</a:t>
          </a:r>
          <a:endParaRPr lang="zh-CN" altLang="en-US" sz="1600" kern="1200" dirty="0"/>
        </a:p>
      </dsp:txBody>
      <dsp:txXfrm>
        <a:off x="3413063" y="1665439"/>
        <a:ext cx="1289975" cy="1113920"/>
      </dsp:txXfrm>
    </dsp:sp>
    <dsp:sp modelId="{17590C57-9588-4571-87DB-8B575A787D5B}">
      <dsp:nvSpPr>
        <dsp:cNvPr id="0" name=""/>
        <dsp:cNvSpPr/>
      </dsp:nvSpPr>
      <dsp:spPr>
        <a:xfrm rot="16200000">
          <a:off x="3709483" y="1256610"/>
          <a:ext cx="697137" cy="0"/>
        </a:xfrm>
        <a:custGeom>
          <a:avLst/>
          <a:gdLst/>
          <a:ahLst/>
          <a:cxnLst/>
          <a:rect l="0" t="0" r="0" b="0"/>
          <a:pathLst>
            <a:path>
              <a:moveTo>
                <a:pt x="0" y="0"/>
              </a:moveTo>
              <a:lnTo>
                <a:pt x="697137"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5CEECC-1487-4BFA-B579-826358BCB595}">
      <dsp:nvSpPr>
        <dsp:cNvPr id="0" name=""/>
        <dsp:cNvSpPr/>
      </dsp:nvSpPr>
      <dsp:spPr>
        <a:xfrm>
          <a:off x="3486820" y="80967"/>
          <a:ext cx="1142463" cy="8270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en-US" altLang="zh-CN" sz="1600" kern="1200" dirty="0" smtClean="0"/>
            <a:t>Resources </a:t>
          </a:r>
          <a:r>
            <a:rPr lang="zh-CN" altLang="en-US" sz="1600" kern="1200" dirty="0" smtClean="0"/>
            <a:t>　</a:t>
          </a:r>
          <a:endParaRPr lang="zh-CN" altLang="en-US" sz="1600" kern="1200" dirty="0"/>
        </a:p>
      </dsp:txBody>
      <dsp:txXfrm>
        <a:off x="3527194" y="121341"/>
        <a:ext cx="1061715" cy="746326"/>
      </dsp:txXfrm>
    </dsp:sp>
    <dsp:sp modelId="{620BA6C1-1FAE-4AAB-ABD7-C01793957FBE}">
      <dsp:nvSpPr>
        <dsp:cNvPr id="0" name=""/>
        <dsp:cNvSpPr/>
      </dsp:nvSpPr>
      <dsp:spPr>
        <a:xfrm rot="20520000">
          <a:off x="4749802" y="1908033"/>
          <a:ext cx="551534" cy="0"/>
        </a:xfrm>
        <a:custGeom>
          <a:avLst/>
          <a:gdLst/>
          <a:ahLst/>
          <a:cxnLst/>
          <a:rect l="0" t="0" r="0" b="0"/>
          <a:pathLst>
            <a:path>
              <a:moveTo>
                <a:pt x="0" y="0"/>
              </a:moveTo>
              <a:lnTo>
                <a:pt x="551534"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0D48393-A693-4633-82C0-DB777A7BE0E2}">
      <dsp:nvSpPr>
        <dsp:cNvPr id="0" name=""/>
        <dsp:cNvSpPr/>
      </dsp:nvSpPr>
      <dsp:spPr>
        <a:xfrm>
          <a:off x="5287839" y="1274913"/>
          <a:ext cx="827074" cy="8270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666750">
            <a:lnSpc>
              <a:spcPct val="90000"/>
            </a:lnSpc>
            <a:spcBef>
              <a:spcPct val="0"/>
            </a:spcBef>
            <a:spcAft>
              <a:spcPct val="35000"/>
            </a:spcAft>
          </a:pPr>
          <a:r>
            <a:rPr lang="en-US" altLang="zh-CN" sz="1500" kern="1200" dirty="0" smtClean="0"/>
            <a:t>Culture </a:t>
          </a:r>
          <a:endParaRPr lang="zh-CN" altLang="en-US" sz="1500" kern="1200" dirty="0"/>
        </a:p>
      </dsp:txBody>
      <dsp:txXfrm>
        <a:off x="5328213" y="1315287"/>
        <a:ext cx="746326" cy="746326"/>
      </dsp:txXfrm>
    </dsp:sp>
    <dsp:sp modelId="{B7D4F50D-A751-4493-87C1-DF17AA3A930C}">
      <dsp:nvSpPr>
        <dsp:cNvPr id="0" name=""/>
        <dsp:cNvSpPr/>
      </dsp:nvSpPr>
      <dsp:spPr>
        <a:xfrm rot="3240000">
          <a:off x="4412955" y="3023188"/>
          <a:ext cx="453808" cy="0"/>
        </a:xfrm>
        <a:custGeom>
          <a:avLst/>
          <a:gdLst/>
          <a:ahLst/>
          <a:cxnLst/>
          <a:rect l="0" t="0" r="0" b="0"/>
          <a:pathLst>
            <a:path>
              <a:moveTo>
                <a:pt x="0" y="0"/>
              </a:moveTo>
              <a:lnTo>
                <a:pt x="453808"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F9E12AE-5AA5-4C0F-B890-08B388DD31D7}">
      <dsp:nvSpPr>
        <dsp:cNvPr id="0" name=""/>
        <dsp:cNvSpPr/>
      </dsp:nvSpPr>
      <dsp:spPr>
        <a:xfrm>
          <a:off x="4660145" y="3206757"/>
          <a:ext cx="827074" cy="8270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en-US" altLang="zh-CN" sz="1600" kern="1200" dirty="0" smtClean="0"/>
            <a:t>Policy demand</a:t>
          </a:r>
          <a:endParaRPr lang="zh-CN" altLang="en-US" sz="1600" kern="1200" dirty="0"/>
        </a:p>
      </dsp:txBody>
      <dsp:txXfrm>
        <a:off x="4700519" y="3247131"/>
        <a:ext cx="746326" cy="746326"/>
      </dsp:txXfrm>
    </dsp:sp>
    <dsp:sp modelId="{DD1A732A-A505-44F5-A957-72F7632037DE}">
      <dsp:nvSpPr>
        <dsp:cNvPr id="0" name=""/>
        <dsp:cNvSpPr/>
      </dsp:nvSpPr>
      <dsp:spPr>
        <a:xfrm rot="7560000">
          <a:off x="3249340" y="3023188"/>
          <a:ext cx="453808" cy="0"/>
        </a:xfrm>
        <a:custGeom>
          <a:avLst/>
          <a:gdLst/>
          <a:ahLst/>
          <a:cxnLst/>
          <a:rect l="0" t="0" r="0" b="0"/>
          <a:pathLst>
            <a:path>
              <a:moveTo>
                <a:pt x="0" y="0"/>
              </a:moveTo>
              <a:lnTo>
                <a:pt x="453808"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61AB65-E6D9-4FBE-8D36-FC66A1B71D6E}">
      <dsp:nvSpPr>
        <dsp:cNvPr id="0" name=""/>
        <dsp:cNvSpPr/>
      </dsp:nvSpPr>
      <dsp:spPr>
        <a:xfrm>
          <a:off x="2446157" y="3206757"/>
          <a:ext cx="1192526" cy="8270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en-US" altLang="zh-CN" sz="1600" kern="1200" dirty="0" smtClean="0"/>
            <a:t>Leadership</a:t>
          </a:r>
          <a:r>
            <a:rPr lang="en-US" altLang="zh-CN" sz="1000" kern="1200" dirty="0" smtClean="0"/>
            <a:t> </a:t>
          </a:r>
          <a:endParaRPr lang="zh-CN" altLang="en-US" sz="1000" kern="1200" dirty="0"/>
        </a:p>
      </dsp:txBody>
      <dsp:txXfrm>
        <a:off x="2486531" y="3247131"/>
        <a:ext cx="1111778" cy="746326"/>
      </dsp:txXfrm>
    </dsp:sp>
    <dsp:sp modelId="{279C15BA-BC04-49FF-946D-7F0243006ABF}">
      <dsp:nvSpPr>
        <dsp:cNvPr id="0" name=""/>
        <dsp:cNvSpPr/>
      </dsp:nvSpPr>
      <dsp:spPr>
        <a:xfrm rot="11880000">
          <a:off x="3167313" y="1963871"/>
          <a:ext cx="190142" cy="0"/>
        </a:xfrm>
        <a:custGeom>
          <a:avLst/>
          <a:gdLst/>
          <a:ahLst/>
          <a:cxnLst/>
          <a:rect l="0" t="0" r="0" b="0"/>
          <a:pathLst>
            <a:path>
              <a:moveTo>
                <a:pt x="0" y="0"/>
              </a:moveTo>
              <a:lnTo>
                <a:pt x="190142"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F29D2A2-5381-4340-8038-3C7BA9603E43}">
      <dsp:nvSpPr>
        <dsp:cNvPr id="0" name=""/>
        <dsp:cNvSpPr/>
      </dsp:nvSpPr>
      <dsp:spPr>
        <a:xfrm>
          <a:off x="1657485" y="1243302"/>
          <a:ext cx="1514481" cy="89029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en-US" altLang="zh-CN" sz="1600" kern="1200" dirty="0" smtClean="0"/>
            <a:t>Institutional support</a:t>
          </a:r>
          <a:endParaRPr lang="zh-CN" altLang="en-US" sz="1600" kern="1200" dirty="0"/>
        </a:p>
      </dsp:txBody>
      <dsp:txXfrm>
        <a:off x="1700946" y="1286763"/>
        <a:ext cx="1427559" cy="803374"/>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5D940C-39AC-4597-965A-9E362ABAEC3F}" type="datetimeFigureOut">
              <a:rPr lang="zh-CN" altLang="en-US" smtClean="0"/>
              <a:t>2016/8/25</a:t>
            </a:fld>
            <a:endParaRPr lang="zh-CN"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F0CDD8-ECFC-4EB5-8FF4-24DC7325DD16}" type="slidenum">
              <a:rPr lang="zh-CN" altLang="en-US" smtClean="0"/>
              <a:t>‹#›</a:t>
            </a:fld>
            <a:endParaRPr lang="zh-CN" altLang="en-US"/>
          </a:p>
        </p:txBody>
      </p:sp>
    </p:spTree>
    <p:extLst>
      <p:ext uri="{BB962C8B-B14F-4D97-AF65-F5344CB8AC3E}">
        <p14:creationId xmlns:p14="http://schemas.microsoft.com/office/powerpoint/2010/main" val="4230291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Rot="1" noChangeAspect="1" noChangeArrowheads="1" noTextEdit="1"/>
          </p:cNvSpPr>
          <p:nvPr>
            <p:ph type="sldImg"/>
          </p:nvPr>
        </p:nvSpPr>
        <p:spPr>
          <a:xfrm>
            <a:off x="1371600" y="1143000"/>
            <a:ext cx="4114800" cy="3086100"/>
          </a:xfrm>
          <a:solidFill>
            <a:srgbClr val="FFFFFF"/>
          </a:solidFill>
          <a:ln/>
        </p:spPr>
      </p:sp>
      <p:sp>
        <p:nvSpPr>
          <p:cNvPr id="512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Arial" pitchFamily="34" charset="0"/>
              <a:ea typeface="ＭＳ Ｐゴシック" pitchFamily="34" charset="-128"/>
            </a:endParaRPr>
          </a:p>
        </p:txBody>
      </p:sp>
      <p:sp>
        <p:nvSpPr>
          <p:cNvPr id="2" name="Footer Placeholder 1"/>
          <p:cNvSpPr>
            <a:spLocks noGrp="1"/>
          </p:cNvSpPr>
          <p:nvPr>
            <p:ph type="ftr" sz="quarter" idx="10"/>
          </p:nvPr>
        </p:nvSpPr>
        <p:spPr/>
        <p:txBody>
          <a:bodyPr/>
          <a:lstStyle/>
          <a:p>
            <a:pPr>
              <a:defRPr/>
            </a:pP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3"/>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2587F91C-F9C8-4D6B-BDD9-3AFA9C068A39}" type="datetime1">
              <a:rPr lang="en-US" smtClean="0">
                <a:solidFill>
                  <a:srgbClr val="262626"/>
                </a:solidFill>
              </a:rPr>
              <a:pPr>
                <a:defRPr/>
              </a:pPr>
              <a:t>8/25/2016</a:t>
            </a:fld>
            <a:endParaRPr lang="en-US">
              <a:solidFill>
                <a:srgbClr val="262626"/>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262626"/>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96A038F-221E-469F-8D00-5791793E253E}" type="slidenum">
              <a:rPr lang="en-US">
                <a:solidFill>
                  <a:srgbClr val="262626"/>
                </a:solidFill>
              </a:rPr>
              <a:pPr>
                <a:defRPr/>
              </a:pPr>
              <a:t>‹#›</a:t>
            </a:fld>
            <a:endParaRPr lang="en-US">
              <a:solidFill>
                <a:srgbClr val="262626"/>
              </a:solidFill>
            </a:endParaRPr>
          </a:p>
        </p:txBody>
      </p:sp>
    </p:spTree>
    <p:extLst>
      <p:ext uri="{BB962C8B-B14F-4D97-AF65-F5344CB8AC3E}">
        <p14:creationId xmlns:p14="http://schemas.microsoft.com/office/powerpoint/2010/main" val="34636999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93FF23CB-9A65-4B11-9753-57FA9E62CF01}" type="datetime1">
              <a:rPr lang="en-US" smtClean="0">
                <a:solidFill>
                  <a:srgbClr val="262626"/>
                </a:solidFill>
              </a:rPr>
              <a:pPr>
                <a:defRPr/>
              </a:pPr>
              <a:t>8/25/2016</a:t>
            </a:fld>
            <a:endParaRPr lang="en-US">
              <a:solidFill>
                <a:srgbClr val="262626"/>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262626"/>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F10364C-D6D6-4309-B19A-02CA7100D740}" type="slidenum">
              <a:rPr lang="en-US">
                <a:solidFill>
                  <a:srgbClr val="262626"/>
                </a:solidFill>
              </a:rPr>
              <a:pPr>
                <a:defRPr/>
              </a:pPr>
              <a:t>‹#›</a:t>
            </a:fld>
            <a:endParaRPr lang="en-US">
              <a:solidFill>
                <a:srgbClr val="262626"/>
              </a:solidFill>
            </a:endParaRPr>
          </a:p>
        </p:txBody>
      </p:sp>
    </p:spTree>
    <p:extLst>
      <p:ext uri="{BB962C8B-B14F-4D97-AF65-F5344CB8AC3E}">
        <p14:creationId xmlns:p14="http://schemas.microsoft.com/office/powerpoint/2010/main" val="4974182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8"/>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5F1B2852-4EE9-4C3F-95A9-B52D1A10BB10}" type="datetime1">
              <a:rPr lang="en-US" smtClean="0">
                <a:solidFill>
                  <a:srgbClr val="262626"/>
                </a:solidFill>
              </a:rPr>
              <a:pPr>
                <a:defRPr/>
              </a:pPr>
              <a:t>8/25/2016</a:t>
            </a:fld>
            <a:endParaRPr lang="en-US">
              <a:solidFill>
                <a:srgbClr val="262626"/>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262626"/>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E0CDF75-3E22-499F-8A0F-E1F58DBC3DA5}" type="slidenum">
              <a:rPr lang="en-US">
                <a:solidFill>
                  <a:srgbClr val="262626"/>
                </a:solidFill>
              </a:rPr>
              <a:pPr>
                <a:defRPr/>
              </a:pPr>
              <a:t>‹#›</a:t>
            </a:fld>
            <a:endParaRPr lang="en-US">
              <a:solidFill>
                <a:srgbClr val="262626"/>
              </a:solidFill>
            </a:endParaRPr>
          </a:p>
        </p:txBody>
      </p:sp>
    </p:spTree>
    <p:extLst>
      <p:ext uri="{BB962C8B-B14F-4D97-AF65-F5344CB8AC3E}">
        <p14:creationId xmlns:p14="http://schemas.microsoft.com/office/powerpoint/2010/main" val="15118957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41E7B529-87FA-4CCB-9E3D-F29B6FE7113A}" type="datetime1">
              <a:rPr lang="en-US" smtClean="0">
                <a:solidFill>
                  <a:srgbClr val="262626"/>
                </a:solidFill>
              </a:rPr>
              <a:pPr>
                <a:defRPr/>
              </a:pPr>
              <a:t>8/25/2016</a:t>
            </a:fld>
            <a:endParaRPr lang="en-US">
              <a:solidFill>
                <a:srgbClr val="262626"/>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262626"/>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F9B0BBB-F3B3-49C1-B65A-9820A12DE97F}" type="slidenum">
              <a:rPr lang="en-US">
                <a:solidFill>
                  <a:srgbClr val="262626"/>
                </a:solidFill>
              </a:rPr>
              <a:pPr>
                <a:defRPr/>
              </a:pPr>
              <a:t>‹#›</a:t>
            </a:fld>
            <a:endParaRPr lang="en-US">
              <a:solidFill>
                <a:srgbClr val="262626"/>
              </a:solidFill>
            </a:endParaRPr>
          </a:p>
        </p:txBody>
      </p:sp>
    </p:spTree>
    <p:extLst>
      <p:ext uri="{BB962C8B-B14F-4D97-AF65-F5344CB8AC3E}">
        <p14:creationId xmlns:p14="http://schemas.microsoft.com/office/powerpoint/2010/main" val="39295827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301F2FDF-D716-457E-BF0D-60742F6D1E55}" type="datetime1">
              <a:rPr lang="en-US" smtClean="0">
                <a:solidFill>
                  <a:srgbClr val="262626"/>
                </a:solidFill>
              </a:rPr>
              <a:pPr>
                <a:defRPr/>
              </a:pPr>
              <a:t>8/25/2016</a:t>
            </a:fld>
            <a:endParaRPr lang="en-US">
              <a:solidFill>
                <a:srgbClr val="262626"/>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262626"/>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FAFB76C-0BF7-4B19-9657-F9A24F2D74F0}" type="slidenum">
              <a:rPr lang="en-US">
                <a:solidFill>
                  <a:srgbClr val="262626"/>
                </a:solidFill>
              </a:rPr>
              <a:pPr>
                <a:defRPr/>
              </a:pPr>
              <a:t>‹#›</a:t>
            </a:fld>
            <a:endParaRPr lang="en-US">
              <a:solidFill>
                <a:srgbClr val="262626"/>
              </a:solidFill>
            </a:endParaRPr>
          </a:p>
        </p:txBody>
      </p:sp>
    </p:spTree>
    <p:extLst>
      <p:ext uri="{BB962C8B-B14F-4D97-AF65-F5344CB8AC3E}">
        <p14:creationId xmlns:p14="http://schemas.microsoft.com/office/powerpoint/2010/main" val="8557892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FA092353-9875-47D5-B2BA-8F4B03318373}" type="datetime1">
              <a:rPr lang="en-US" smtClean="0">
                <a:solidFill>
                  <a:srgbClr val="262626"/>
                </a:solidFill>
              </a:rPr>
              <a:pPr>
                <a:defRPr/>
              </a:pPr>
              <a:t>8/25/2016</a:t>
            </a:fld>
            <a:endParaRPr lang="en-US">
              <a:solidFill>
                <a:srgbClr val="262626"/>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262626"/>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8E4824A-42FD-4C86-928E-ED4033544032}" type="slidenum">
              <a:rPr lang="en-US">
                <a:solidFill>
                  <a:srgbClr val="262626"/>
                </a:solidFill>
              </a:rPr>
              <a:pPr>
                <a:defRPr/>
              </a:pPr>
              <a:t>‹#›</a:t>
            </a:fld>
            <a:endParaRPr lang="en-US">
              <a:solidFill>
                <a:srgbClr val="262626"/>
              </a:solidFill>
            </a:endParaRPr>
          </a:p>
        </p:txBody>
      </p:sp>
    </p:spTree>
    <p:extLst>
      <p:ext uri="{BB962C8B-B14F-4D97-AF65-F5344CB8AC3E}">
        <p14:creationId xmlns:p14="http://schemas.microsoft.com/office/powerpoint/2010/main" val="29581787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A07FC39-83D7-481D-9D55-696959EDED47}" type="datetime1">
              <a:rPr lang="en-US" smtClean="0">
                <a:solidFill>
                  <a:srgbClr val="262626"/>
                </a:solidFill>
              </a:rPr>
              <a:pPr>
                <a:defRPr/>
              </a:pPr>
              <a:t>8/25/2016</a:t>
            </a:fld>
            <a:endParaRPr lang="en-US">
              <a:solidFill>
                <a:srgbClr val="262626"/>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262626"/>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942AB79-E50C-4471-9491-233D290408D6}" type="slidenum">
              <a:rPr lang="en-US">
                <a:solidFill>
                  <a:srgbClr val="262626"/>
                </a:solidFill>
              </a:rPr>
              <a:pPr>
                <a:defRPr/>
              </a:pPr>
              <a:t>‹#›</a:t>
            </a:fld>
            <a:endParaRPr lang="en-US">
              <a:solidFill>
                <a:srgbClr val="262626"/>
              </a:solidFill>
            </a:endParaRPr>
          </a:p>
        </p:txBody>
      </p:sp>
    </p:spTree>
    <p:extLst>
      <p:ext uri="{BB962C8B-B14F-4D97-AF65-F5344CB8AC3E}">
        <p14:creationId xmlns:p14="http://schemas.microsoft.com/office/powerpoint/2010/main" val="6548319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2D3D5DC-BFF1-4103-8719-BC74887A7364}" type="datetime1">
              <a:rPr lang="en-US" smtClean="0">
                <a:solidFill>
                  <a:srgbClr val="262626"/>
                </a:solidFill>
              </a:rPr>
              <a:pPr>
                <a:defRPr/>
              </a:pPr>
              <a:t>8/25/2016</a:t>
            </a:fld>
            <a:endParaRPr lang="en-US">
              <a:solidFill>
                <a:srgbClr val="262626"/>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262626"/>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E0D2A36-B08E-4C8B-9ADF-7A2DEE2F66B8}" type="slidenum">
              <a:rPr lang="en-US">
                <a:solidFill>
                  <a:srgbClr val="262626"/>
                </a:solidFill>
              </a:rPr>
              <a:pPr>
                <a:defRPr/>
              </a:pPr>
              <a:t>‹#›</a:t>
            </a:fld>
            <a:endParaRPr lang="en-US">
              <a:solidFill>
                <a:srgbClr val="262626"/>
              </a:solidFill>
            </a:endParaRPr>
          </a:p>
        </p:txBody>
      </p:sp>
    </p:spTree>
    <p:extLst>
      <p:ext uri="{BB962C8B-B14F-4D97-AF65-F5344CB8AC3E}">
        <p14:creationId xmlns:p14="http://schemas.microsoft.com/office/powerpoint/2010/main" val="91961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2FE6C415-63C5-423B-A794-437502996A99}" type="datetime1">
              <a:rPr lang="en-US" smtClean="0">
                <a:solidFill>
                  <a:srgbClr val="262626"/>
                </a:solidFill>
              </a:rPr>
              <a:pPr>
                <a:defRPr/>
              </a:pPr>
              <a:t>8/25/2016</a:t>
            </a:fld>
            <a:endParaRPr lang="en-US">
              <a:solidFill>
                <a:srgbClr val="262626"/>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262626"/>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3728CF3-D224-4693-BBA2-8E5417D437A7}" type="slidenum">
              <a:rPr lang="en-US">
                <a:solidFill>
                  <a:srgbClr val="262626"/>
                </a:solidFill>
              </a:rPr>
              <a:pPr>
                <a:defRPr/>
              </a:pPr>
              <a:t>‹#›</a:t>
            </a:fld>
            <a:endParaRPr lang="en-US">
              <a:solidFill>
                <a:srgbClr val="262626"/>
              </a:solidFill>
            </a:endParaRPr>
          </a:p>
        </p:txBody>
      </p:sp>
    </p:spTree>
    <p:extLst>
      <p:ext uri="{BB962C8B-B14F-4D97-AF65-F5344CB8AC3E}">
        <p14:creationId xmlns:p14="http://schemas.microsoft.com/office/powerpoint/2010/main" val="20399707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CD4102E8-A1C7-48B9-A268-4F8BF593A59E}" type="datetime1">
              <a:rPr lang="en-US" smtClean="0">
                <a:solidFill>
                  <a:srgbClr val="262626"/>
                </a:solidFill>
              </a:rPr>
              <a:pPr>
                <a:defRPr/>
              </a:pPr>
              <a:t>8/25/2016</a:t>
            </a:fld>
            <a:endParaRPr lang="en-US">
              <a:solidFill>
                <a:srgbClr val="262626"/>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262626"/>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7CA930F-4958-4BA5-9F83-D8CBB89236C3}" type="slidenum">
              <a:rPr lang="en-US">
                <a:solidFill>
                  <a:srgbClr val="262626"/>
                </a:solidFill>
              </a:rPr>
              <a:pPr>
                <a:defRPr/>
              </a:pPr>
              <a:t>‹#›</a:t>
            </a:fld>
            <a:endParaRPr lang="en-US">
              <a:solidFill>
                <a:srgbClr val="262626"/>
              </a:solidFill>
            </a:endParaRPr>
          </a:p>
        </p:txBody>
      </p:sp>
    </p:spTree>
    <p:extLst>
      <p:ext uri="{BB962C8B-B14F-4D97-AF65-F5344CB8AC3E}">
        <p14:creationId xmlns:p14="http://schemas.microsoft.com/office/powerpoint/2010/main" val="19658542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D549383-EE29-4489-BBAC-4B2D0F60F6F1}" type="datetime1">
              <a:rPr lang="en-US" smtClean="0">
                <a:solidFill>
                  <a:srgbClr val="262626"/>
                </a:solidFill>
              </a:rPr>
              <a:pPr>
                <a:defRPr/>
              </a:pPr>
              <a:t>8/25/2016</a:t>
            </a:fld>
            <a:endParaRPr lang="en-US">
              <a:solidFill>
                <a:srgbClr val="262626"/>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262626"/>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D69108D-5672-4F65-B51C-441EA64C1E6C}" type="slidenum">
              <a:rPr lang="en-US">
                <a:solidFill>
                  <a:srgbClr val="262626"/>
                </a:solidFill>
              </a:rPr>
              <a:pPr>
                <a:defRPr/>
              </a:pPr>
              <a:t>‹#›</a:t>
            </a:fld>
            <a:endParaRPr lang="en-US">
              <a:solidFill>
                <a:srgbClr val="262626"/>
              </a:solidFill>
            </a:endParaRPr>
          </a:p>
        </p:txBody>
      </p:sp>
    </p:spTree>
    <p:extLst>
      <p:ext uri="{BB962C8B-B14F-4D97-AF65-F5344CB8AC3E}">
        <p14:creationId xmlns:p14="http://schemas.microsoft.com/office/powerpoint/2010/main" val="668067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8/25/2016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baseline="0">
                <a:latin typeface="+mn-lt"/>
                <a:ea typeface="ＭＳ Ｐゴシック" pitchFamily="64" charset="-128"/>
                <a:cs typeface="+mn-cs"/>
              </a:defRPr>
            </a:lvl1pPr>
          </a:lstStyle>
          <a:p>
            <a:pPr fontAlgn="base">
              <a:spcBef>
                <a:spcPct val="0"/>
              </a:spcBef>
              <a:spcAft>
                <a:spcPct val="0"/>
              </a:spcAft>
              <a:defRPr/>
            </a:pPr>
            <a:fld id="{D2310B81-D6E3-4C16-873D-8CBC3A02D5C2}" type="datetime1">
              <a:rPr lang="en-US" smtClean="0">
                <a:solidFill>
                  <a:srgbClr val="262626"/>
                </a:solidFill>
              </a:rPr>
              <a:pPr fontAlgn="base">
                <a:spcBef>
                  <a:spcPct val="0"/>
                </a:spcBef>
                <a:spcAft>
                  <a:spcPct val="0"/>
                </a:spcAft>
                <a:defRPr/>
              </a:pPr>
              <a:t>8/25/2016</a:t>
            </a:fld>
            <a:endParaRPr lang="en-US">
              <a:solidFill>
                <a:srgbClr val="262626"/>
              </a:solidFill>
            </a:endParaRPr>
          </a:p>
        </p:txBody>
      </p:sp>
      <p:sp>
        <p:nvSpPr>
          <p:cNvPr id="1029" name="Rectangle 5"/>
          <p:cNvSpPr>
            <a:spLocks noGrp="1" noChangeArrowheads="1"/>
          </p:cNvSpPr>
          <p:nvPr>
            <p:ph type="ftr" sz="quarter" idx="3"/>
          </p:nvPr>
        </p:nvSpPr>
        <p:spPr bwMode="auto">
          <a:xfrm>
            <a:off x="2667000" y="6248400"/>
            <a:ext cx="3352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baseline="0" dirty="0">
                <a:latin typeface="+mn-lt"/>
                <a:ea typeface="ＭＳ Ｐゴシック" pitchFamily="64" charset="-128"/>
                <a:cs typeface="+mn-cs"/>
              </a:defRPr>
            </a:lvl1pPr>
          </a:lstStyle>
          <a:p>
            <a:pPr fontAlgn="base">
              <a:spcBef>
                <a:spcPct val="0"/>
              </a:spcBef>
              <a:spcAft>
                <a:spcPct val="0"/>
              </a:spcAft>
              <a:defRPr/>
            </a:pPr>
            <a:endParaRPr lang="en-US">
              <a:solidFill>
                <a:srgbClr val="262626"/>
              </a:solidFill>
            </a:endParaRPr>
          </a:p>
        </p:txBody>
      </p:sp>
      <p:sp>
        <p:nvSpPr>
          <p:cNvPr id="1030" name="Rectangle 6"/>
          <p:cNvSpPr>
            <a:spLocks noGrp="1" noChangeArrowheads="1"/>
          </p:cNvSpPr>
          <p:nvPr>
            <p:ph type="sldNum" sz="quarter" idx="4"/>
          </p:nvPr>
        </p:nvSpPr>
        <p:spPr bwMode="auto">
          <a:xfrm>
            <a:off x="6019800" y="6248400"/>
            <a:ext cx="8382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baseline="0">
                <a:latin typeface="+mn-lt"/>
                <a:ea typeface="ＭＳ Ｐゴシック" pitchFamily="64" charset="-128"/>
                <a:cs typeface="+mn-cs"/>
              </a:defRPr>
            </a:lvl1pPr>
          </a:lstStyle>
          <a:p>
            <a:pPr fontAlgn="base">
              <a:spcBef>
                <a:spcPct val="0"/>
              </a:spcBef>
              <a:spcAft>
                <a:spcPct val="0"/>
              </a:spcAft>
              <a:defRPr/>
            </a:pPr>
            <a:fld id="{5623250C-7664-41F9-A3AB-B191B890BD0B}" type="slidenum">
              <a:rPr lang="en-US">
                <a:solidFill>
                  <a:srgbClr val="262626"/>
                </a:solidFill>
              </a:rPr>
              <a:pPr fontAlgn="base">
                <a:spcBef>
                  <a:spcPct val="0"/>
                </a:spcBef>
                <a:spcAft>
                  <a:spcPct val="0"/>
                </a:spcAft>
                <a:defRPr/>
              </a:pPr>
              <a:t>‹#›</a:t>
            </a:fld>
            <a:endParaRPr lang="en-US">
              <a:solidFill>
                <a:srgbClr val="262626"/>
              </a:solidFill>
            </a:endParaRPr>
          </a:p>
        </p:txBody>
      </p:sp>
      <p:pic>
        <p:nvPicPr>
          <p:cNvPr id="1031" name="Picture 6" descr="NTU Logo_25mm_screen.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7543800" y="6248408"/>
            <a:ext cx="14478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708289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fontAlgn="base">
        <a:spcBef>
          <a:spcPct val="0"/>
        </a:spcBef>
        <a:spcAft>
          <a:spcPct val="0"/>
        </a:spcAft>
        <a:defRPr sz="3200" b="1">
          <a:solidFill>
            <a:schemeClr val="tx2"/>
          </a:solidFill>
          <a:latin typeface="+mj-lt"/>
          <a:ea typeface="+mj-ea"/>
          <a:cs typeface="+mj-cs"/>
        </a:defRPr>
      </a:lvl1pPr>
      <a:lvl2pPr algn="l" rtl="0" fontAlgn="base">
        <a:spcBef>
          <a:spcPct val="0"/>
        </a:spcBef>
        <a:spcAft>
          <a:spcPct val="0"/>
        </a:spcAft>
        <a:defRPr sz="3200" b="1">
          <a:solidFill>
            <a:schemeClr val="tx2"/>
          </a:solidFill>
          <a:latin typeface="Helvetica Neue" pitchFamily="64" charset="0"/>
          <a:ea typeface="ＭＳ Ｐゴシック" pitchFamily="64" charset="-128"/>
        </a:defRPr>
      </a:lvl2pPr>
      <a:lvl3pPr algn="l" rtl="0" fontAlgn="base">
        <a:spcBef>
          <a:spcPct val="0"/>
        </a:spcBef>
        <a:spcAft>
          <a:spcPct val="0"/>
        </a:spcAft>
        <a:defRPr sz="3200" b="1">
          <a:solidFill>
            <a:schemeClr val="tx2"/>
          </a:solidFill>
          <a:latin typeface="Helvetica Neue" pitchFamily="64" charset="0"/>
          <a:ea typeface="ＭＳ Ｐゴシック" pitchFamily="64" charset="-128"/>
        </a:defRPr>
      </a:lvl3pPr>
      <a:lvl4pPr algn="l" rtl="0" fontAlgn="base">
        <a:spcBef>
          <a:spcPct val="0"/>
        </a:spcBef>
        <a:spcAft>
          <a:spcPct val="0"/>
        </a:spcAft>
        <a:defRPr sz="3200" b="1">
          <a:solidFill>
            <a:schemeClr val="tx2"/>
          </a:solidFill>
          <a:latin typeface="Helvetica Neue" pitchFamily="64" charset="0"/>
          <a:ea typeface="ＭＳ Ｐゴシック" pitchFamily="64" charset="-128"/>
        </a:defRPr>
      </a:lvl4pPr>
      <a:lvl5pPr algn="l" rtl="0" fontAlgn="base">
        <a:spcBef>
          <a:spcPct val="0"/>
        </a:spcBef>
        <a:spcAft>
          <a:spcPct val="0"/>
        </a:spcAft>
        <a:defRPr sz="3200" b="1">
          <a:solidFill>
            <a:schemeClr val="tx2"/>
          </a:solidFill>
          <a:latin typeface="Helvetica Neue" pitchFamily="64" charset="0"/>
          <a:ea typeface="ＭＳ Ｐゴシック" pitchFamily="64" charset="-128"/>
        </a:defRPr>
      </a:lvl5pPr>
      <a:lvl6pPr marL="457200" algn="l" rtl="0" eaLnBrk="1" fontAlgn="base" hangingPunct="1">
        <a:spcBef>
          <a:spcPct val="0"/>
        </a:spcBef>
        <a:spcAft>
          <a:spcPct val="0"/>
        </a:spcAft>
        <a:defRPr sz="3200" b="1">
          <a:solidFill>
            <a:schemeClr val="tx2"/>
          </a:solidFill>
          <a:latin typeface="Helvetica Neue" pitchFamily="64" charset="0"/>
          <a:ea typeface="ＭＳ Ｐゴシック" pitchFamily="64" charset="-128"/>
        </a:defRPr>
      </a:lvl6pPr>
      <a:lvl7pPr marL="914400" algn="l" rtl="0" eaLnBrk="1" fontAlgn="base" hangingPunct="1">
        <a:spcBef>
          <a:spcPct val="0"/>
        </a:spcBef>
        <a:spcAft>
          <a:spcPct val="0"/>
        </a:spcAft>
        <a:defRPr sz="3200" b="1">
          <a:solidFill>
            <a:schemeClr val="tx2"/>
          </a:solidFill>
          <a:latin typeface="Helvetica Neue" pitchFamily="64" charset="0"/>
          <a:ea typeface="ＭＳ Ｐゴシック" pitchFamily="64" charset="-128"/>
        </a:defRPr>
      </a:lvl7pPr>
      <a:lvl8pPr marL="1371600" algn="l" rtl="0" eaLnBrk="1" fontAlgn="base" hangingPunct="1">
        <a:spcBef>
          <a:spcPct val="0"/>
        </a:spcBef>
        <a:spcAft>
          <a:spcPct val="0"/>
        </a:spcAft>
        <a:defRPr sz="3200" b="1">
          <a:solidFill>
            <a:schemeClr val="tx2"/>
          </a:solidFill>
          <a:latin typeface="Helvetica Neue" pitchFamily="64" charset="0"/>
          <a:ea typeface="ＭＳ Ｐゴシック" pitchFamily="64" charset="-128"/>
        </a:defRPr>
      </a:lvl8pPr>
      <a:lvl9pPr marL="1828800" algn="l" rtl="0" eaLnBrk="1" fontAlgn="base" hangingPunct="1">
        <a:spcBef>
          <a:spcPct val="0"/>
        </a:spcBef>
        <a:spcAft>
          <a:spcPct val="0"/>
        </a:spcAft>
        <a:defRPr sz="3200" b="1">
          <a:solidFill>
            <a:schemeClr val="tx2"/>
          </a:solidFill>
          <a:latin typeface="Helvetica Neue" pitchFamily="64" charset="0"/>
          <a:ea typeface="ＭＳ Ｐゴシック" pitchFamily="64" charset="-128"/>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p:cNvSpPr>
            <a:spLocks noGrp="1" noChangeArrowheads="1"/>
          </p:cNvSpPr>
          <p:nvPr>
            <p:ph type="title"/>
          </p:nvPr>
        </p:nvSpPr>
        <p:spPr>
          <a:xfrm>
            <a:off x="729343" y="1981200"/>
            <a:ext cx="7848599" cy="1143000"/>
          </a:xfrm>
        </p:spPr>
        <p:txBody>
          <a:bodyPr>
            <a:normAutofit fontScale="90000"/>
          </a:bodyPr>
          <a:lstStyle/>
          <a:p>
            <a:r>
              <a:rPr lang="en-US" altLang="zh-CN" sz="2700" dirty="0">
                <a:solidFill>
                  <a:srgbClr val="C00000"/>
                </a:solidFill>
                <a:latin typeface="Verdana" pitchFamily="34" charset="0"/>
              </a:rPr>
              <a:t>Technological and Political Rationalities of Smart City Initiatives in China: An Empirical Analysis</a:t>
            </a:r>
            <a:endParaRPr lang="en-US" sz="3100" dirty="0">
              <a:solidFill>
                <a:srgbClr val="C00000"/>
              </a:solidFill>
              <a:latin typeface="Verdana" pitchFamily="34" charset="0"/>
            </a:endParaRPr>
          </a:p>
        </p:txBody>
      </p:sp>
      <p:sp>
        <p:nvSpPr>
          <p:cNvPr id="12" name="Rectangle 6"/>
          <p:cNvSpPr txBox="1">
            <a:spLocks noChangeArrowheads="1"/>
          </p:cNvSpPr>
          <p:nvPr/>
        </p:nvSpPr>
        <p:spPr bwMode="auto">
          <a:xfrm>
            <a:off x="729343" y="3352800"/>
            <a:ext cx="7391400" cy="1925638"/>
          </a:xfrm>
          <a:prstGeom prst="rect">
            <a:avLst/>
          </a:prstGeom>
          <a:noFill/>
          <a:ln w="9525">
            <a:noFill/>
            <a:miter lim="800000"/>
            <a:headEnd/>
            <a:tailEnd/>
          </a:ln>
        </p:spPr>
        <p:txBody>
          <a:bodyPr/>
          <a:lstStyle/>
          <a:p>
            <a:pPr marL="342900" indent="-342900">
              <a:spcBef>
                <a:spcPts val="0"/>
              </a:spcBef>
              <a:defRPr/>
            </a:pPr>
            <a:endParaRPr lang="en-US" sz="1400" b="1" kern="0" baseline="0" dirty="0">
              <a:solidFill>
                <a:schemeClr val="tx2"/>
              </a:solidFill>
              <a:ea typeface="+mn-ea"/>
            </a:endParaRPr>
          </a:p>
          <a:p>
            <a:pPr marL="342900" indent="-342900" algn="ctr">
              <a:spcBef>
                <a:spcPts val="0"/>
              </a:spcBef>
              <a:defRPr/>
            </a:pPr>
            <a:r>
              <a:rPr lang="en-US" sz="2000" b="1" kern="0" baseline="0" dirty="0" smtClean="0">
                <a:solidFill>
                  <a:schemeClr val="tx2"/>
                </a:solidFill>
                <a:ea typeface="+mn-ea"/>
              </a:rPr>
              <a:t>Y</a:t>
            </a:r>
            <a:r>
              <a:rPr lang="en-US" altLang="zh-CN" sz="2000" b="1" kern="0" baseline="0" dirty="0" smtClean="0">
                <a:solidFill>
                  <a:schemeClr val="tx2"/>
                </a:solidFill>
                <a:ea typeface="+mn-ea"/>
              </a:rPr>
              <a:t>u </a:t>
            </a:r>
            <a:r>
              <a:rPr lang="en-US" altLang="zh-CN" sz="2000" b="1" kern="0" baseline="0" dirty="0" err="1" smtClean="0">
                <a:solidFill>
                  <a:schemeClr val="tx2"/>
                </a:solidFill>
                <a:ea typeface="+mn-ea"/>
              </a:rPr>
              <a:t>Wenxuan</a:t>
            </a:r>
            <a:r>
              <a:rPr lang="en-US" altLang="zh-CN" sz="2000" b="1" kern="0" baseline="0" dirty="0" smtClean="0">
                <a:solidFill>
                  <a:schemeClr val="tx2"/>
                </a:solidFill>
                <a:ea typeface="+mn-ea"/>
              </a:rPr>
              <a:t> &amp; </a:t>
            </a:r>
            <a:r>
              <a:rPr lang="en-US" sz="2000" b="1" kern="0" baseline="0" dirty="0" err="1" smtClean="0">
                <a:solidFill>
                  <a:schemeClr val="tx2"/>
                </a:solidFill>
                <a:ea typeface="+mn-ea"/>
              </a:rPr>
              <a:t>Xu</a:t>
            </a:r>
            <a:r>
              <a:rPr lang="en-US" sz="2000" b="1" kern="0" baseline="0" dirty="0" smtClean="0">
                <a:solidFill>
                  <a:schemeClr val="tx2"/>
                </a:solidFill>
                <a:ea typeface="+mn-ea"/>
              </a:rPr>
              <a:t> </a:t>
            </a:r>
            <a:r>
              <a:rPr lang="en-US" sz="2000" b="1" kern="0" baseline="0" dirty="0" err="1" smtClean="0">
                <a:solidFill>
                  <a:schemeClr val="tx2"/>
                </a:solidFill>
                <a:ea typeface="+mn-ea"/>
              </a:rPr>
              <a:t>Chengwei</a:t>
            </a:r>
            <a:endParaRPr lang="en-US" sz="2000" b="1" kern="0" baseline="0" dirty="0">
              <a:solidFill>
                <a:schemeClr val="tx2"/>
              </a:solidFill>
              <a:ea typeface="+mn-ea"/>
            </a:endParaRPr>
          </a:p>
          <a:p>
            <a:pPr marL="342900" indent="-342900" algn="ctr">
              <a:spcBef>
                <a:spcPts val="0"/>
              </a:spcBef>
              <a:defRPr/>
            </a:pPr>
            <a:endParaRPr lang="en-US" sz="2000" b="1" kern="0" baseline="0" dirty="0">
              <a:solidFill>
                <a:schemeClr val="tx2"/>
              </a:solidFill>
              <a:ea typeface="+mn-ea"/>
            </a:endParaRPr>
          </a:p>
          <a:p>
            <a:pPr marL="342900" indent="-342900" algn="ctr">
              <a:spcBef>
                <a:spcPts val="0"/>
              </a:spcBef>
              <a:defRPr/>
            </a:pPr>
            <a:r>
              <a:rPr lang="en-US" sz="2000" i="1" kern="0" baseline="0" dirty="0">
                <a:solidFill>
                  <a:schemeClr val="tx2"/>
                </a:solidFill>
                <a:ea typeface="+mn-ea"/>
              </a:rPr>
              <a:t>P</a:t>
            </a:r>
            <a:r>
              <a:rPr lang="en-US" altLang="zh-CN" sz="2000" i="1" kern="0" baseline="0" dirty="0">
                <a:solidFill>
                  <a:schemeClr val="tx2"/>
                </a:solidFill>
                <a:ea typeface="+mn-ea"/>
              </a:rPr>
              <a:t>ublic Policy and Global Affairs (PPGA), </a:t>
            </a:r>
            <a:endParaRPr lang="en-US" sz="2000" i="1" kern="0" baseline="0" dirty="0">
              <a:solidFill>
                <a:schemeClr val="tx2"/>
              </a:solidFill>
              <a:ea typeface="+mn-ea"/>
            </a:endParaRPr>
          </a:p>
          <a:p>
            <a:pPr marL="342900" indent="-342900" algn="ctr">
              <a:spcBef>
                <a:spcPts val="0"/>
              </a:spcBef>
              <a:defRPr/>
            </a:pPr>
            <a:r>
              <a:rPr lang="en-US" sz="2000" i="1" kern="0" baseline="0" dirty="0">
                <a:solidFill>
                  <a:schemeClr val="tx2"/>
                </a:solidFill>
                <a:ea typeface="+mn-ea"/>
              </a:rPr>
              <a:t>School </a:t>
            </a:r>
            <a:r>
              <a:rPr lang="en-US" sz="2000" i="1" kern="0" dirty="0">
                <a:solidFill>
                  <a:schemeClr val="tx2"/>
                </a:solidFill>
                <a:ea typeface="+mn-ea"/>
              </a:rPr>
              <a:t>of Humanities &amp; Social Sciences</a:t>
            </a:r>
            <a:endParaRPr lang="en-US" sz="2000" i="1" kern="0" baseline="0" dirty="0">
              <a:solidFill>
                <a:schemeClr val="tx2"/>
              </a:solidFill>
              <a:ea typeface="+mn-ea"/>
            </a:endParaRPr>
          </a:p>
          <a:p>
            <a:pPr marL="342900" indent="-342900">
              <a:spcBef>
                <a:spcPts val="0"/>
              </a:spcBef>
              <a:defRPr/>
            </a:pPr>
            <a:endParaRPr lang="en-US" sz="1800" b="1" kern="0" baseline="0" dirty="0">
              <a:solidFill>
                <a:schemeClr val="tx2"/>
              </a:solidFill>
              <a:ea typeface="+mn-ea"/>
            </a:endParaRPr>
          </a:p>
          <a:p>
            <a:pPr marL="342900" indent="-342900">
              <a:spcBef>
                <a:spcPts val="0"/>
              </a:spcBef>
              <a:defRPr/>
            </a:pPr>
            <a:endParaRPr lang="en-US" sz="1800" b="1" kern="0" baseline="0" dirty="0">
              <a:solidFill>
                <a:schemeClr val="tx2"/>
              </a:solidFill>
              <a:ea typeface="+mn-ea"/>
            </a:endParaRPr>
          </a:p>
          <a:p>
            <a:pPr marL="342900" indent="-342900" algn="r">
              <a:spcBef>
                <a:spcPts val="0"/>
              </a:spcBef>
              <a:defRPr/>
            </a:pPr>
            <a:r>
              <a:rPr lang="en-US" sz="1600" i="1" kern="0" dirty="0" smtClean="0">
                <a:solidFill>
                  <a:schemeClr val="tx2"/>
                </a:solidFill>
              </a:rPr>
              <a:t>Aug</a:t>
            </a:r>
            <a:r>
              <a:rPr lang="en-US" sz="1600" i="1" kern="0" baseline="0" dirty="0" smtClean="0">
                <a:solidFill>
                  <a:schemeClr val="tx2"/>
                </a:solidFill>
                <a:ea typeface="+mn-ea"/>
              </a:rPr>
              <a:t> 26-27, </a:t>
            </a:r>
            <a:r>
              <a:rPr lang="en-US" sz="1600" i="1" kern="0" baseline="0" dirty="0">
                <a:solidFill>
                  <a:schemeClr val="tx2"/>
                </a:solidFill>
                <a:ea typeface="+mn-ea"/>
              </a:rPr>
              <a:t>2016</a:t>
            </a:r>
            <a:endParaRPr lang="en-US" sz="1600" i="1" kern="0" baseline="0" dirty="0">
              <a:solidFill>
                <a:schemeClr val="tx2"/>
              </a:solidFill>
              <a:ea typeface="ＭＳ Ｐゴシック" pitchFamily="64" charset="-128"/>
            </a:endParaRPr>
          </a:p>
        </p:txBody>
      </p:sp>
      <p:pic>
        <p:nvPicPr>
          <p:cNvPr id="2052" name="Picture 7" descr="Z:\Youth Olympic Games 2010\Tagline\NTU_YOV_Full colour.jpg"/>
          <p:cNvPicPr>
            <a:picLocks noChangeAspect="1" noChangeArrowheads="1"/>
          </p:cNvPicPr>
          <p:nvPr/>
        </p:nvPicPr>
        <p:blipFill>
          <a:blip r:embed="rId3" cstate="print">
            <a:extLst>
              <a:ext uri="{28A0092B-C50C-407E-A947-70E740481C1C}">
                <a14:useLocalDpi xmlns:a14="http://schemas.microsoft.com/office/drawing/2010/main" val="0"/>
              </a:ext>
            </a:extLst>
          </a:blip>
          <a:srcRect r="56471"/>
          <a:stretch>
            <a:fillRect/>
          </a:stretch>
        </p:blipFill>
        <p:spPr bwMode="auto">
          <a:xfrm>
            <a:off x="685800" y="533400"/>
            <a:ext cx="2743200"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Rectangle 1"/>
          <p:cNvSpPr>
            <a:spLocks noChangeArrowheads="1"/>
          </p:cNvSpPr>
          <p:nvPr/>
        </p:nvSpPr>
        <p:spPr bwMode="auto">
          <a:xfrm>
            <a:off x="7235827" y="5876929"/>
            <a:ext cx="1908175" cy="981075"/>
          </a:xfrm>
          <a:prstGeom prst="rect">
            <a:avLst/>
          </a:prstGeom>
          <a:solidFill>
            <a:schemeClr val="bg1"/>
          </a:solidFill>
          <a:ln w="9525" algn="ctr">
            <a:solidFill>
              <a:schemeClr val="bg1"/>
            </a:solidFill>
            <a:round/>
            <a:headEnd/>
            <a:tailEnd/>
          </a:ln>
        </p:spPr>
        <p:txBody>
          <a:bodyPr/>
          <a:lstStyle/>
          <a:p>
            <a:pPr eaLnBrk="0" hangingPunct="0"/>
            <a:endParaRPr lang="en-SG"/>
          </a:p>
        </p:txBody>
      </p:sp>
      <p:sp>
        <p:nvSpPr>
          <p:cNvPr id="4" name="Slide Number Placeholder 3"/>
          <p:cNvSpPr>
            <a:spLocks noGrp="1"/>
          </p:cNvSpPr>
          <p:nvPr>
            <p:ph type="sldNum" sz="quarter" idx="12"/>
          </p:nvPr>
        </p:nvSpPr>
        <p:spPr/>
        <p:txBody>
          <a:bodyPr/>
          <a:lstStyle/>
          <a:p>
            <a:pPr>
              <a:defRPr/>
            </a:pPr>
            <a:fld id="{03BEEE87-7BE1-485D-A11D-E5E10363F523}" type="slidenum">
              <a:rPr lang="en-US" smtClean="0"/>
              <a:pPr>
                <a:defRPr/>
              </a:pPr>
              <a:t>1</a:t>
            </a:fld>
            <a:endParaRPr lang="en-US"/>
          </a:p>
        </p:txBody>
      </p:sp>
    </p:spTree>
    <p:extLst>
      <p:ext uri="{BB962C8B-B14F-4D97-AF65-F5344CB8AC3E}">
        <p14:creationId xmlns:p14="http://schemas.microsoft.com/office/powerpoint/2010/main" val="1642404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09600" y="228600"/>
            <a:ext cx="7772400" cy="838200"/>
          </a:xfrm>
        </p:spPr>
        <p:txBody>
          <a:bodyPr/>
          <a:lstStyle/>
          <a:p>
            <a:r>
              <a:rPr lang="en-US" dirty="0" smtClean="0"/>
              <a:t>Data and Methods</a:t>
            </a:r>
            <a:endParaRPr lang="en-US" dirty="0"/>
          </a:p>
        </p:txBody>
      </p:sp>
      <p:sp>
        <p:nvSpPr>
          <p:cNvPr id="2" name="Slide Number Placeholder 1"/>
          <p:cNvSpPr>
            <a:spLocks noGrp="1"/>
          </p:cNvSpPr>
          <p:nvPr>
            <p:ph type="sldNum" sz="quarter" idx="12"/>
          </p:nvPr>
        </p:nvSpPr>
        <p:spPr/>
        <p:txBody>
          <a:bodyPr/>
          <a:lstStyle/>
          <a:p>
            <a:pPr>
              <a:defRPr/>
            </a:pPr>
            <a:fld id="{7F10364C-D6D6-4309-B19A-02CA7100D740}" type="slidenum">
              <a:rPr lang="en-US" smtClean="0">
                <a:solidFill>
                  <a:srgbClr val="262626"/>
                </a:solidFill>
              </a:rPr>
              <a:pPr>
                <a:defRPr/>
              </a:pPr>
              <a:t>10</a:t>
            </a:fld>
            <a:endParaRPr lang="en-US">
              <a:solidFill>
                <a:srgbClr val="262626"/>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749120027"/>
              </p:ext>
            </p:extLst>
          </p:nvPr>
        </p:nvGraphicFramePr>
        <p:xfrm>
          <a:off x="381000" y="1143000"/>
          <a:ext cx="8610600" cy="1524001"/>
        </p:xfrm>
        <a:graphic>
          <a:graphicData uri="http://schemas.openxmlformats.org/drawingml/2006/table">
            <a:tbl>
              <a:tblPr firstRow="1" firstCol="1" bandRow="1">
                <a:tableStyleId>{5C22544A-7EE6-4342-B048-85BDC9FD1C3A}</a:tableStyleId>
              </a:tblPr>
              <a:tblGrid>
                <a:gridCol w="2026585"/>
                <a:gridCol w="3796266"/>
                <a:gridCol w="2787749"/>
              </a:tblGrid>
              <a:tr h="302625">
                <a:tc>
                  <a:txBody>
                    <a:bodyPr/>
                    <a:lstStyle/>
                    <a:p>
                      <a:pPr algn="just">
                        <a:lnSpc>
                          <a:spcPct val="115000"/>
                        </a:lnSpc>
                        <a:spcAft>
                          <a:spcPts val="0"/>
                        </a:spcAft>
                      </a:pPr>
                      <a:r>
                        <a:rPr lang="en-US" sz="1100" dirty="0">
                          <a:effectLst/>
                        </a:rPr>
                        <a:t>Variables</a:t>
                      </a:r>
                      <a:endParaRPr lang="zh-CN" sz="1800" dirty="0">
                        <a:effectLst/>
                        <a:latin typeface="Times New Roman"/>
                        <a:ea typeface="SimSun"/>
                      </a:endParaRPr>
                    </a:p>
                  </a:txBody>
                  <a:tcPr marL="68580" marR="68580" marT="0" marB="0" anchor="ctr"/>
                </a:tc>
                <a:tc>
                  <a:txBody>
                    <a:bodyPr/>
                    <a:lstStyle/>
                    <a:p>
                      <a:pPr algn="just">
                        <a:lnSpc>
                          <a:spcPct val="115000"/>
                        </a:lnSpc>
                        <a:spcAft>
                          <a:spcPts val="0"/>
                        </a:spcAft>
                      </a:pPr>
                      <a:r>
                        <a:rPr lang="en-US" sz="1100" dirty="0">
                          <a:effectLst/>
                        </a:rPr>
                        <a:t>Measurement</a:t>
                      </a:r>
                      <a:endParaRPr lang="zh-CN" sz="1800" dirty="0">
                        <a:effectLst/>
                        <a:latin typeface="Times New Roman"/>
                        <a:ea typeface="SimSun"/>
                      </a:endParaRPr>
                    </a:p>
                  </a:txBody>
                  <a:tcPr marL="68580" marR="68580" marT="0" marB="0" anchor="ctr"/>
                </a:tc>
                <a:tc>
                  <a:txBody>
                    <a:bodyPr/>
                    <a:lstStyle/>
                    <a:p>
                      <a:pPr algn="just">
                        <a:lnSpc>
                          <a:spcPct val="115000"/>
                        </a:lnSpc>
                        <a:spcAft>
                          <a:spcPts val="0"/>
                        </a:spcAft>
                      </a:pPr>
                      <a:r>
                        <a:rPr lang="en-US" sz="1100">
                          <a:effectLst/>
                        </a:rPr>
                        <a:t>Source</a:t>
                      </a:r>
                      <a:endParaRPr lang="zh-CN" sz="1800">
                        <a:effectLst/>
                        <a:latin typeface="Times New Roman"/>
                        <a:ea typeface="SimSun"/>
                      </a:endParaRPr>
                    </a:p>
                  </a:txBody>
                  <a:tcPr marL="68580" marR="68580" marT="0" marB="0" anchor="ctr"/>
                </a:tc>
              </a:tr>
              <a:tr h="302625">
                <a:tc>
                  <a:txBody>
                    <a:bodyPr/>
                    <a:lstStyle/>
                    <a:p>
                      <a:pPr algn="just">
                        <a:lnSpc>
                          <a:spcPct val="115000"/>
                        </a:lnSpc>
                        <a:spcAft>
                          <a:spcPts val="0"/>
                        </a:spcAft>
                      </a:pPr>
                      <a:r>
                        <a:rPr lang="en-US" sz="1100">
                          <a:effectLst/>
                        </a:rPr>
                        <a:t>Dependent Variable</a:t>
                      </a:r>
                      <a:endParaRPr lang="zh-CN" sz="1800">
                        <a:effectLst/>
                        <a:latin typeface="Times New Roman"/>
                        <a:ea typeface="SimSun"/>
                      </a:endParaRPr>
                    </a:p>
                  </a:txBody>
                  <a:tcPr marL="68580" marR="68580" marT="0" marB="0" anchor="ctr"/>
                </a:tc>
                <a:tc>
                  <a:txBody>
                    <a:bodyPr/>
                    <a:lstStyle/>
                    <a:p>
                      <a:pPr algn="just">
                        <a:lnSpc>
                          <a:spcPct val="115000"/>
                        </a:lnSpc>
                        <a:spcAft>
                          <a:spcPts val="0"/>
                        </a:spcAft>
                      </a:pPr>
                      <a:r>
                        <a:rPr lang="en-US" sz="1100">
                          <a:effectLst/>
                        </a:rPr>
                        <a:t> </a:t>
                      </a:r>
                      <a:endParaRPr lang="zh-CN" sz="1800">
                        <a:effectLst/>
                        <a:latin typeface="Times New Roman"/>
                        <a:ea typeface="SimSun"/>
                      </a:endParaRPr>
                    </a:p>
                  </a:txBody>
                  <a:tcPr marL="68580" marR="68580" marT="0" marB="0" anchor="ctr"/>
                </a:tc>
                <a:tc>
                  <a:txBody>
                    <a:bodyPr/>
                    <a:lstStyle/>
                    <a:p>
                      <a:pPr algn="just">
                        <a:lnSpc>
                          <a:spcPct val="115000"/>
                        </a:lnSpc>
                        <a:spcAft>
                          <a:spcPts val="0"/>
                        </a:spcAft>
                      </a:pPr>
                      <a:r>
                        <a:rPr lang="en-US" sz="1100">
                          <a:effectLst/>
                        </a:rPr>
                        <a:t> </a:t>
                      </a:r>
                      <a:endParaRPr lang="zh-CN" sz="1800">
                        <a:effectLst/>
                        <a:latin typeface="Times New Roman"/>
                        <a:ea typeface="SimSun"/>
                      </a:endParaRPr>
                    </a:p>
                  </a:txBody>
                  <a:tcPr marL="68580" marR="68580" marT="0" marB="0" anchor="ctr"/>
                </a:tc>
              </a:tr>
              <a:tr h="918751">
                <a:tc>
                  <a:txBody>
                    <a:bodyPr/>
                    <a:lstStyle/>
                    <a:p>
                      <a:pPr algn="just">
                        <a:lnSpc>
                          <a:spcPct val="115000"/>
                        </a:lnSpc>
                        <a:spcAft>
                          <a:spcPts val="0"/>
                        </a:spcAft>
                      </a:pPr>
                      <a:r>
                        <a:rPr lang="en-US" sz="1100" dirty="0">
                          <a:effectLst/>
                        </a:rPr>
                        <a:t>Smart City Development (SCD)</a:t>
                      </a:r>
                      <a:endParaRPr lang="zh-CN" sz="1800" dirty="0">
                        <a:effectLst/>
                        <a:latin typeface="Times New Roman"/>
                        <a:ea typeface="SimSun"/>
                      </a:endParaRPr>
                    </a:p>
                  </a:txBody>
                  <a:tcPr marL="68580" marR="68580" marT="0" marB="0" anchor="ctr"/>
                </a:tc>
                <a:tc>
                  <a:txBody>
                    <a:bodyPr/>
                    <a:lstStyle/>
                    <a:p>
                      <a:pPr algn="just">
                        <a:lnSpc>
                          <a:spcPct val="115000"/>
                        </a:lnSpc>
                        <a:spcAft>
                          <a:spcPts val="0"/>
                        </a:spcAft>
                      </a:pPr>
                      <a:r>
                        <a:rPr lang="en-US" sz="1100" dirty="0">
                          <a:effectLst/>
                        </a:rPr>
                        <a:t>Evaluation Score of 151 Smart City Development in China</a:t>
                      </a:r>
                      <a:endParaRPr lang="zh-CN" sz="1800" dirty="0">
                        <a:effectLst/>
                        <a:latin typeface="Times New Roman"/>
                        <a:ea typeface="SimSun"/>
                      </a:endParaRPr>
                    </a:p>
                  </a:txBody>
                  <a:tcPr marL="68580" marR="68580" marT="0" marB="0" anchor="ctr"/>
                </a:tc>
                <a:tc>
                  <a:txBody>
                    <a:bodyPr/>
                    <a:lstStyle/>
                    <a:p>
                      <a:pPr algn="just">
                        <a:lnSpc>
                          <a:spcPct val="115000"/>
                        </a:lnSpc>
                        <a:spcAft>
                          <a:spcPts val="0"/>
                        </a:spcAft>
                      </a:pPr>
                      <a:r>
                        <a:rPr lang="en-US" sz="1100" dirty="0">
                          <a:effectLst/>
                        </a:rPr>
                        <a:t>2015 Smart City Evaluation report by Beijing </a:t>
                      </a:r>
                      <a:r>
                        <a:rPr lang="en-US" sz="1100" dirty="0" err="1">
                          <a:effectLst/>
                        </a:rPr>
                        <a:t>Govemade</a:t>
                      </a:r>
                      <a:r>
                        <a:rPr lang="en-US" sz="1100" dirty="0">
                          <a:effectLst/>
                        </a:rPr>
                        <a:t> Information Consulting Co. Ltd. 2015</a:t>
                      </a:r>
                      <a:endParaRPr lang="zh-CN" sz="1800" dirty="0">
                        <a:effectLst/>
                        <a:latin typeface="Times New Roman"/>
                        <a:ea typeface="SimSun"/>
                      </a:endParaRPr>
                    </a:p>
                  </a:txBody>
                  <a:tcPr marL="68580" marR="68580" marT="0" marB="0" anchor="ct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258466338"/>
              </p:ext>
            </p:extLst>
          </p:nvPr>
        </p:nvGraphicFramePr>
        <p:xfrm>
          <a:off x="228600" y="3047999"/>
          <a:ext cx="8839199" cy="2895600"/>
        </p:xfrm>
        <a:graphic>
          <a:graphicData uri="http://schemas.openxmlformats.org/drawingml/2006/table">
            <a:tbl>
              <a:tblPr firstRow="1" firstCol="1" bandRow="1">
                <a:tableStyleId>{5C22544A-7EE6-4342-B048-85BDC9FD1C3A}</a:tableStyleId>
              </a:tblPr>
              <a:tblGrid>
                <a:gridCol w="2220401"/>
                <a:gridCol w="3757039"/>
                <a:gridCol w="2861759"/>
              </a:tblGrid>
              <a:tr h="351982">
                <a:tc>
                  <a:txBody>
                    <a:bodyPr/>
                    <a:lstStyle/>
                    <a:p>
                      <a:pPr algn="just">
                        <a:lnSpc>
                          <a:spcPct val="115000"/>
                        </a:lnSpc>
                        <a:spcAft>
                          <a:spcPts val="0"/>
                        </a:spcAft>
                      </a:pPr>
                      <a:r>
                        <a:rPr lang="en-US" sz="1200" dirty="0">
                          <a:effectLst/>
                        </a:rPr>
                        <a:t>Independent Variables</a:t>
                      </a:r>
                      <a:endParaRPr lang="zh-CN" sz="2000" dirty="0">
                        <a:effectLst/>
                        <a:latin typeface="Times New Roman"/>
                        <a:ea typeface="SimSun"/>
                      </a:endParaRPr>
                    </a:p>
                  </a:txBody>
                  <a:tcPr marL="68580" marR="68580" marT="0" marB="0" anchor="ctr"/>
                </a:tc>
                <a:tc>
                  <a:txBody>
                    <a:bodyPr/>
                    <a:lstStyle/>
                    <a:p>
                      <a:pPr algn="just">
                        <a:lnSpc>
                          <a:spcPct val="115000"/>
                        </a:lnSpc>
                        <a:spcAft>
                          <a:spcPts val="0"/>
                        </a:spcAft>
                      </a:pPr>
                      <a:r>
                        <a:rPr lang="en-US" sz="1200">
                          <a:effectLst/>
                        </a:rPr>
                        <a:t> </a:t>
                      </a:r>
                      <a:endParaRPr lang="zh-CN" sz="2000">
                        <a:effectLst/>
                        <a:latin typeface="Times New Roman"/>
                        <a:ea typeface="SimSun"/>
                      </a:endParaRPr>
                    </a:p>
                  </a:txBody>
                  <a:tcPr marL="68580" marR="68580" marT="0" marB="0" anchor="ctr"/>
                </a:tc>
                <a:tc>
                  <a:txBody>
                    <a:bodyPr/>
                    <a:lstStyle/>
                    <a:p>
                      <a:pPr algn="just">
                        <a:lnSpc>
                          <a:spcPct val="115000"/>
                        </a:lnSpc>
                        <a:spcAft>
                          <a:spcPts val="0"/>
                        </a:spcAft>
                      </a:pPr>
                      <a:r>
                        <a:rPr lang="en-US" sz="1200">
                          <a:effectLst/>
                        </a:rPr>
                        <a:t> </a:t>
                      </a:r>
                      <a:endParaRPr lang="zh-CN" sz="2000">
                        <a:effectLst/>
                        <a:latin typeface="Times New Roman"/>
                        <a:ea typeface="SimSun"/>
                      </a:endParaRPr>
                    </a:p>
                  </a:txBody>
                  <a:tcPr marL="68580" marR="68580" marT="0" marB="0" anchor="ctr"/>
                </a:tc>
              </a:tr>
              <a:tr h="351982">
                <a:tc>
                  <a:txBody>
                    <a:bodyPr/>
                    <a:lstStyle/>
                    <a:p>
                      <a:pPr algn="just">
                        <a:lnSpc>
                          <a:spcPct val="115000"/>
                        </a:lnSpc>
                        <a:spcAft>
                          <a:spcPts val="0"/>
                        </a:spcAft>
                      </a:pPr>
                      <a:r>
                        <a:rPr lang="en-US" sz="1200">
                          <a:effectLst/>
                        </a:rPr>
                        <a:t>Resource</a:t>
                      </a:r>
                      <a:endParaRPr lang="zh-CN" sz="2000">
                        <a:effectLst/>
                        <a:latin typeface="Times New Roman"/>
                        <a:ea typeface="SimSun"/>
                      </a:endParaRPr>
                    </a:p>
                  </a:txBody>
                  <a:tcPr marL="68580" marR="68580" marT="0" marB="0" anchor="ctr"/>
                </a:tc>
                <a:tc>
                  <a:txBody>
                    <a:bodyPr/>
                    <a:lstStyle/>
                    <a:p>
                      <a:pPr algn="just">
                        <a:lnSpc>
                          <a:spcPct val="115000"/>
                        </a:lnSpc>
                        <a:spcAft>
                          <a:spcPts val="0"/>
                        </a:spcAft>
                      </a:pPr>
                      <a:r>
                        <a:rPr lang="en-US" sz="1200">
                          <a:effectLst/>
                        </a:rPr>
                        <a:t> </a:t>
                      </a:r>
                      <a:endParaRPr lang="zh-CN" sz="2000">
                        <a:effectLst/>
                        <a:latin typeface="Times New Roman"/>
                        <a:ea typeface="SimSun"/>
                      </a:endParaRPr>
                    </a:p>
                  </a:txBody>
                  <a:tcPr marL="68580" marR="68580" marT="0" marB="0" anchor="ctr"/>
                </a:tc>
                <a:tc>
                  <a:txBody>
                    <a:bodyPr/>
                    <a:lstStyle/>
                    <a:p>
                      <a:pPr algn="just">
                        <a:lnSpc>
                          <a:spcPct val="115000"/>
                        </a:lnSpc>
                        <a:spcAft>
                          <a:spcPts val="0"/>
                        </a:spcAft>
                      </a:pPr>
                      <a:r>
                        <a:rPr lang="en-US" sz="1200">
                          <a:effectLst/>
                        </a:rPr>
                        <a:t> </a:t>
                      </a:r>
                      <a:endParaRPr lang="zh-CN" sz="2000">
                        <a:effectLst/>
                        <a:latin typeface="Times New Roman"/>
                        <a:ea typeface="SimSun"/>
                      </a:endParaRPr>
                    </a:p>
                  </a:txBody>
                  <a:tcPr marL="68580" marR="68580" marT="0" marB="0" anchor="ctr"/>
                </a:tc>
              </a:tr>
              <a:tr h="522143">
                <a:tc>
                  <a:txBody>
                    <a:bodyPr/>
                    <a:lstStyle/>
                    <a:p>
                      <a:pPr algn="just">
                        <a:lnSpc>
                          <a:spcPct val="115000"/>
                        </a:lnSpc>
                        <a:spcAft>
                          <a:spcPts val="0"/>
                        </a:spcAft>
                      </a:pPr>
                      <a:r>
                        <a:rPr lang="en-US" sz="1200" b="0">
                          <a:effectLst/>
                        </a:rPr>
                        <a:t>Financial Resource (FRES)</a:t>
                      </a:r>
                      <a:endParaRPr lang="zh-CN" sz="2000" b="0">
                        <a:effectLst/>
                        <a:latin typeface="Times New Roman"/>
                        <a:ea typeface="SimSun"/>
                      </a:endParaRPr>
                    </a:p>
                  </a:txBody>
                  <a:tcPr marL="68580" marR="68580" marT="0" marB="0" anchor="ctr"/>
                </a:tc>
                <a:tc>
                  <a:txBody>
                    <a:bodyPr/>
                    <a:lstStyle/>
                    <a:p>
                      <a:pPr algn="just">
                        <a:lnSpc>
                          <a:spcPct val="115000"/>
                        </a:lnSpc>
                        <a:spcAft>
                          <a:spcPts val="0"/>
                        </a:spcAft>
                      </a:pPr>
                      <a:r>
                        <a:rPr lang="en-US" sz="1200">
                          <a:effectLst/>
                        </a:rPr>
                        <a:t>City Budget Revenue per capita</a:t>
                      </a:r>
                      <a:endParaRPr lang="zh-CN" sz="2000">
                        <a:effectLst/>
                        <a:latin typeface="Times New Roman"/>
                        <a:ea typeface="SimSun"/>
                      </a:endParaRPr>
                    </a:p>
                  </a:txBody>
                  <a:tcPr marL="68580" marR="68580" marT="0" marB="0" anchor="ctr"/>
                </a:tc>
                <a:tc>
                  <a:txBody>
                    <a:bodyPr/>
                    <a:lstStyle/>
                    <a:p>
                      <a:pPr algn="just">
                        <a:lnSpc>
                          <a:spcPct val="115000"/>
                        </a:lnSpc>
                        <a:spcAft>
                          <a:spcPts val="0"/>
                        </a:spcAft>
                      </a:pPr>
                      <a:r>
                        <a:rPr lang="en-US" sz="1200">
                          <a:effectLst/>
                        </a:rPr>
                        <a:t>China  City Statistical Yearbook 2014</a:t>
                      </a:r>
                      <a:endParaRPr lang="zh-CN" sz="2000">
                        <a:effectLst/>
                        <a:latin typeface="Times New Roman"/>
                        <a:ea typeface="SimSun"/>
                      </a:endParaRPr>
                    </a:p>
                  </a:txBody>
                  <a:tcPr marL="68580" marR="68580" marT="0" marB="0" anchor="ctr"/>
                </a:tc>
              </a:tr>
              <a:tr h="795368">
                <a:tc>
                  <a:txBody>
                    <a:bodyPr/>
                    <a:lstStyle/>
                    <a:p>
                      <a:pPr algn="just">
                        <a:lnSpc>
                          <a:spcPct val="115000"/>
                        </a:lnSpc>
                        <a:spcAft>
                          <a:spcPts val="0"/>
                        </a:spcAft>
                      </a:pPr>
                      <a:r>
                        <a:rPr lang="en-US" sz="1200" b="0" dirty="0">
                          <a:effectLst/>
                        </a:rPr>
                        <a:t>Human Capital (HCAP)</a:t>
                      </a:r>
                      <a:endParaRPr lang="zh-CN" sz="2000" b="0" dirty="0">
                        <a:effectLst/>
                        <a:latin typeface="Times New Roman"/>
                        <a:ea typeface="SimSun"/>
                      </a:endParaRPr>
                    </a:p>
                  </a:txBody>
                  <a:tcPr marL="68580" marR="68580" marT="0" marB="0" anchor="ctr"/>
                </a:tc>
                <a:tc>
                  <a:txBody>
                    <a:bodyPr/>
                    <a:lstStyle/>
                    <a:p>
                      <a:pPr algn="just">
                        <a:lnSpc>
                          <a:spcPct val="115000"/>
                        </a:lnSpc>
                        <a:spcAft>
                          <a:spcPts val="0"/>
                        </a:spcAft>
                      </a:pPr>
                      <a:r>
                        <a:rPr lang="en-US" sz="1200">
                          <a:effectLst/>
                        </a:rPr>
                        <a:t>The ratio of the number of students enrolled in high education institutions to the total population</a:t>
                      </a:r>
                      <a:endParaRPr lang="zh-CN" sz="2000">
                        <a:effectLst/>
                        <a:latin typeface="Times New Roman"/>
                        <a:ea typeface="SimSun"/>
                      </a:endParaRPr>
                    </a:p>
                  </a:txBody>
                  <a:tcPr marL="68580" marR="68580" marT="0" marB="0" anchor="ctr"/>
                </a:tc>
                <a:tc>
                  <a:txBody>
                    <a:bodyPr/>
                    <a:lstStyle/>
                    <a:p>
                      <a:pPr algn="just">
                        <a:lnSpc>
                          <a:spcPct val="115000"/>
                        </a:lnSpc>
                        <a:spcAft>
                          <a:spcPts val="0"/>
                        </a:spcAft>
                      </a:pPr>
                      <a:r>
                        <a:rPr lang="en-US" sz="1200">
                          <a:effectLst/>
                        </a:rPr>
                        <a:t>China  City Statistical Yearbook 2014</a:t>
                      </a:r>
                      <a:endParaRPr lang="zh-CN" sz="2000">
                        <a:effectLst/>
                        <a:latin typeface="Times New Roman"/>
                        <a:ea typeface="SimSun"/>
                      </a:endParaRPr>
                    </a:p>
                  </a:txBody>
                  <a:tcPr marL="68580" marR="68580" marT="0" marB="0" anchor="ctr"/>
                </a:tc>
              </a:tr>
              <a:tr h="351982">
                <a:tc>
                  <a:txBody>
                    <a:bodyPr/>
                    <a:lstStyle/>
                    <a:p>
                      <a:pPr algn="just">
                        <a:lnSpc>
                          <a:spcPct val="115000"/>
                        </a:lnSpc>
                        <a:spcAft>
                          <a:spcPts val="0"/>
                        </a:spcAft>
                      </a:pPr>
                      <a:r>
                        <a:rPr lang="en-US" sz="1200">
                          <a:effectLst/>
                        </a:rPr>
                        <a:t>Culture</a:t>
                      </a:r>
                      <a:endParaRPr lang="zh-CN" sz="2000">
                        <a:effectLst/>
                        <a:latin typeface="Times New Roman"/>
                        <a:ea typeface="SimSun"/>
                      </a:endParaRPr>
                    </a:p>
                  </a:txBody>
                  <a:tcPr marL="68580" marR="68580" marT="0" marB="0" anchor="ctr"/>
                </a:tc>
                <a:tc>
                  <a:txBody>
                    <a:bodyPr/>
                    <a:lstStyle/>
                    <a:p>
                      <a:pPr algn="just">
                        <a:lnSpc>
                          <a:spcPct val="115000"/>
                        </a:lnSpc>
                        <a:spcAft>
                          <a:spcPts val="0"/>
                        </a:spcAft>
                      </a:pPr>
                      <a:r>
                        <a:rPr lang="en-US" sz="1200">
                          <a:effectLst/>
                        </a:rPr>
                        <a:t> </a:t>
                      </a:r>
                      <a:endParaRPr lang="zh-CN" sz="2000">
                        <a:effectLst/>
                        <a:latin typeface="Times New Roman"/>
                        <a:ea typeface="SimSun"/>
                      </a:endParaRPr>
                    </a:p>
                  </a:txBody>
                  <a:tcPr marL="68580" marR="68580" marT="0" marB="0" anchor="ctr"/>
                </a:tc>
                <a:tc>
                  <a:txBody>
                    <a:bodyPr/>
                    <a:lstStyle/>
                    <a:p>
                      <a:pPr algn="just">
                        <a:lnSpc>
                          <a:spcPct val="115000"/>
                        </a:lnSpc>
                        <a:spcAft>
                          <a:spcPts val="0"/>
                        </a:spcAft>
                      </a:pPr>
                      <a:r>
                        <a:rPr lang="en-US" sz="1200">
                          <a:effectLst/>
                        </a:rPr>
                        <a:t> </a:t>
                      </a:r>
                      <a:endParaRPr lang="zh-CN" sz="2000">
                        <a:effectLst/>
                        <a:latin typeface="Times New Roman"/>
                        <a:ea typeface="SimSun"/>
                      </a:endParaRPr>
                    </a:p>
                  </a:txBody>
                  <a:tcPr marL="68580" marR="68580" marT="0" marB="0" anchor="ctr"/>
                </a:tc>
              </a:tr>
              <a:tr h="522143">
                <a:tc>
                  <a:txBody>
                    <a:bodyPr/>
                    <a:lstStyle/>
                    <a:p>
                      <a:pPr algn="just">
                        <a:lnSpc>
                          <a:spcPct val="115000"/>
                        </a:lnSpc>
                        <a:spcAft>
                          <a:spcPts val="0"/>
                        </a:spcAft>
                      </a:pPr>
                      <a:r>
                        <a:rPr lang="en-US" sz="1200" b="0" dirty="0">
                          <a:effectLst/>
                        </a:rPr>
                        <a:t>Foreign Direct Investment (FDI)</a:t>
                      </a:r>
                      <a:endParaRPr lang="zh-CN" sz="2000" b="0" dirty="0">
                        <a:effectLst/>
                        <a:latin typeface="Times New Roman"/>
                        <a:ea typeface="SimSun"/>
                      </a:endParaRPr>
                    </a:p>
                  </a:txBody>
                  <a:tcPr marL="68580" marR="68580" marT="0" marB="0" anchor="ctr"/>
                </a:tc>
                <a:tc>
                  <a:txBody>
                    <a:bodyPr/>
                    <a:lstStyle/>
                    <a:p>
                      <a:pPr algn="just">
                        <a:lnSpc>
                          <a:spcPct val="115000"/>
                        </a:lnSpc>
                        <a:spcAft>
                          <a:spcPts val="0"/>
                        </a:spcAft>
                      </a:pPr>
                      <a:r>
                        <a:rPr lang="en-US" sz="1200">
                          <a:effectLst/>
                        </a:rPr>
                        <a:t>Foreign Direct Investment per capita</a:t>
                      </a:r>
                      <a:endParaRPr lang="zh-CN" sz="2000">
                        <a:effectLst/>
                        <a:latin typeface="Times New Roman"/>
                        <a:ea typeface="SimSun"/>
                      </a:endParaRPr>
                    </a:p>
                  </a:txBody>
                  <a:tcPr marL="68580" marR="68580" marT="0" marB="0" anchor="ctr"/>
                </a:tc>
                <a:tc>
                  <a:txBody>
                    <a:bodyPr/>
                    <a:lstStyle/>
                    <a:p>
                      <a:pPr algn="just">
                        <a:lnSpc>
                          <a:spcPct val="115000"/>
                        </a:lnSpc>
                        <a:spcAft>
                          <a:spcPts val="0"/>
                        </a:spcAft>
                      </a:pPr>
                      <a:r>
                        <a:rPr lang="en-US" sz="1200" dirty="0">
                          <a:effectLst/>
                        </a:rPr>
                        <a:t>China  City Statistical Yearbook 2014</a:t>
                      </a:r>
                      <a:endParaRPr lang="zh-CN" sz="2000" dirty="0">
                        <a:effectLst/>
                        <a:latin typeface="Times New Roman"/>
                        <a:ea typeface="SimSun"/>
                      </a:endParaRPr>
                    </a:p>
                  </a:txBody>
                  <a:tcPr marL="68580" marR="68580" marT="0" marB="0" anchor="ctr"/>
                </a:tc>
              </a:tr>
            </a:tbl>
          </a:graphicData>
        </a:graphic>
      </p:graphicFrame>
    </p:spTree>
    <p:extLst>
      <p:ext uri="{BB962C8B-B14F-4D97-AF65-F5344CB8AC3E}">
        <p14:creationId xmlns:p14="http://schemas.microsoft.com/office/powerpoint/2010/main" val="2092776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F10364C-D6D6-4309-B19A-02CA7100D740}" type="slidenum">
              <a:rPr lang="en-US" smtClean="0">
                <a:solidFill>
                  <a:srgbClr val="262626"/>
                </a:solidFill>
              </a:rPr>
              <a:pPr>
                <a:defRPr/>
              </a:pPr>
              <a:t>11</a:t>
            </a:fld>
            <a:endParaRPr lang="en-US">
              <a:solidFill>
                <a:srgbClr val="262626"/>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820668766"/>
              </p:ext>
            </p:extLst>
          </p:nvPr>
        </p:nvGraphicFramePr>
        <p:xfrm>
          <a:off x="152399" y="381000"/>
          <a:ext cx="8839200" cy="5791201"/>
        </p:xfrm>
        <a:graphic>
          <a:graphicData uri="http://schemas.openxmlformats.org/drawingml/2006/table">
            <a:tbl>
              <a:tblPr firstRow="1" firstCol="1" bandRow="1">
                <a:tableStyleId>{5C22544A-7EE6-4342-B048-85BDC9FD1C3A}</a:tableStyleId>
              </a:tblPr>
              <a:tblGrid>
                <a:gridCol w="2080389"/>
                <a:gridCol w="3897052"/>
                <a:gridCol w="2861759"/>
              </a:tblGrid>
              <a:tr h="356834">
                <a:tc>
                  <a:txBody>
                    <a:bodyPr/>
                    <a:lstStyle/>
                    <a:p>
                      <a:pPr algn="just">
                        <a:lnSpc>
                          <a:spcPct val="115000"/>
                        </a:lnSpc>
                        <a:spcAft>
                          <a:spcPts val="0"/>
                        </a:spcAft>
                      </a:pPr>
                      <a:r>
                        <a:rPr lang="en-US" sz="1400" dirty="0">
                          <a:effectLst/>
                        </a:rPr>
                        <a:t>Leadership</a:t>
                      </a:r>
                      <a:endParaRPr lang="zh-CN" sz="2400" dirty="0">
                        <a:effectLst/>
                        <a:latin typeface="Times New Roman"/>
                        <a:ea typeface="SimSun"/>
                      </a:endParaRPr>
                    </a:p>
                  </a:txBody>
                  <a:tcPr marL="68580" marR="68580" marT="0" marB="0" anchor="ctr"/>
                </a:tc>
                <a:tc>
                  <a:txBody>
                    <a:bodyPr/>
                    <a:lstStyle/>
                    <a:p>
                      <a:pPr algn="just">
                        <a:lnSpc>
                          <a:spcPct val="115000"/>
                        </a:lnSpc>
                        <a:spcAft>
                          <a:spcPts val="0"/>
                        </a:spcAft>
                      </a:pPr>
                      <a:r>
                        <a:rPr lang="en-US" sz="1400">
                          <a:effectLst/>
                        </a:rPr>
                        <a:t> </a:t>
                      </a:r>
                      <a:endParaRPr lang="zh-CN" sz="2400">
                        <a:effectLst/>
                        <a:latin typeface="Times New Roman"/>
                        <a:ea typeface="SimSun"/>
                      </a:endParaRPr>
                    </a:p>
                  </a:txBody>
                  <a:tcPr marL="68580" marR="68580" marT="0" marB="0" anchor="ctr"/>
                </a:tc>
                <a:tc>
                  <a:txBody>
                    <a:bodyPr/>
                    <a:lstStyle/>
                    <a:p>
                      <a:pPr algn="just">
                        <a:lnSpc>
                          <a:spcPct val="115000"/>
                        </a:lnSpc>
                        <a:spcAft>
                          <a:spcPts val="0"/>
                        </a:spcAft>
                      </a:pPr>
                      <a:r>
                        <a:rPr lang="en-US" sz="1400">
                          <a:effectLst/>
                        </a:rPr>
                        <a:t> </a:t>
                      </a:r>
                      <a:endParaRPr lang="zh-CN" sz="2400">
                        <a:effectLst/>
                        <a:latin typeface="Times New Roman"/>
                        <a:ea typeface="SimSun"/>
                      </a:endParaRPr>
                    </a:p>
                  </a:txBody>
                  <a:tcPr marL="68580" marR="68580" marT="0" marB="0" anchor="ctr"/>
                </a:tc>
              </a:tr>
              <a:tr h="356834">
                <a:tc>
                  <a:txBody>
                    <a:bodyPr/>
                    <a:lstStyle/>
                    <a:p>
                      <a:pPr algn="just">
                        <a:lnSpc>
                          <a:spcPct val="115000"/>
                        </a:lnSpc>
                        <a:spcAft>
                          <a:spcPts val="0"/>
                        </a:spcAft>
                      </a:pPr>
                      <a:r>
                        <a:rPr lang="en-US" sz="1400" b="0" dirty="0">
                          <a:effectLst/>
                        </a:rPr>
                        <a:t>Age  (AGE)</a:t>
                      </a:r>
                      <a:endParaRPr lang="zh-CN" sz="2400" b="0" dirty="0">
                        <a:effectLst/>
                        <a:latin typeface="Times New Roman"/>
                        <a:ea typeface="SimSun"/>
                      </a:endParaRPr>
                    </a:p>
                  </a:txBody>
                  <a:tcPr marL="68580" marR="68580" marT="0" marB="0" anchor="ctr"/>
                </a:tc>
                <a:tc>
                  <a:txBody>
                    <a:bodyPr/>
                    <a:lstStyle/>
                    <a:p>
                      <a:pPr algn="just">
                        <a:lnSpc>
                          <a:spcPct val="115000"/>
                        </a:lnSpc>
                        <a:spcAft>
                          <a:spcPts val="0"/>
                        </a:spcAft>
                      </a:pPr>
                      <a:r>
                        <a:rPr lang="en-US" sz="1400">
                          <a:effectLst/>
                        </a:rPr>
                        <a:t>Incumbent Mayor's Age</a:t>
                      </a:r>
                      <a:endParaRPr lang="zh-CN" sz="2400">
                        <a:effectLst/>
                        <a:latin typeface="Times New Roman"/>
                        <a:ea typeface="SimSun"/>
                      </a:endParaRPr>
                    </a:p>
                  </a:txBody>
                  <a:tcPr marL="68580" marR="68580" marT="0" marB="0" anchor="ctr"/>
                </a:tc>
                <a:tc>
                  <a:txBody>
                    <a:bodyPr/>
                    <a:lstStyle/>
                    <a:p>
                      <a:pPr algn="just">
                        <a:lnSpc>
                          <a:spcPct val="115000"/>
                        </a:lnSpc>
                        <a:spcAft>
                          <a:spcPts val="0"/>
                        </a:spcAft>
                      </a:pPr>
                      <a:r>
                        <a:rPr lang="en-US" sz="1400">
                          <a:effectLst/>
                        </a:rPr>
                        <a:t> City Websites</a:t>
                      </a:r>
                      <a:endParaRPr lang="zh-CN" sz="2400">
                        <a:effectLst/>
                        <a:latin typeface="Times New Roman"/>
                        <a:ea typeface="SimSun"/>
                      </a:endParaRPr>
                    </a:p>
                  </a:txBody>
                  <a:tcPr marL="68580" marR="68580" marT="0" marB="0" anchor="ctr"/>
                </a:tc>
              </a:tr>
              <a:tr h="356834">
                <a:tc>
                  <a:txBody>
                    <a:bodyPr/>
                    <a:lstStyle/>
                    <a:p>
                      <a:pPr algn="just">
                        <a:lnSpc>
                          <a:spcPct val="115000"/>
                        </a:lnSpc>
                        <a:spcAft>
                          <a:spcPts val="0"/>
                        </a:spcAft>
                      </a:pPr>
                      <a:r>
                        <a:rPr lang="en-US" sz="1400" b="0" dirty="0">
                          <a:effectLst/>
                        </a:rPr>
                        <a:t>Education (EDU)</a:t>
                      </a:r>
                      <a:endParaRPr lang="zh-CN" sz="2400" b="0" dirty="0">
                        <a:effectLst/>
                        <a:latin typeface="Times New Roman"/>
                        <a:ea typeface="SimSun"/>
                      </a:endParaRPr>
                    </a:p>
                  </a:txBody>
                  <a:tcPr marL="68580" marR="68580" marT="0" marB="0" anchor="ctr"/>
                </a:tc>
                <a:tc>
                  <a:txBody>
                    <a:bodyPr/>
                    <a:lstStyle/>
                    <a:p>
                      <a:pPr algn="just">
                        <a:lnSpc>
                          <a:spcPct val="115000"/>
                        </a:lnSpc>
                        <a:spcAft>
                          <a:spcPts val="0"/>
                        </a:spcAft>
                      </a:pPr>
                      <a:r>
                        <a:rPr lang="en-US" sz="1400">
                          <a:effectLst/>
                        </a:rPr>
                        <a:t>Incumbent Mayor's  Education</a:t>
                      </a:r>
                      <a:endParaRPr lang="zh-CN" sz="2400">
                        <a:effectLst/>
                        <a:latin typeface="Times New Roman"/>
                        <a:ea typeface="SimSun"/>
                      </a:endParaRPr>
                    </a:p>
                  </a:txBody>
                  <a:tcPr marL="68580" marR="68580" marT="0" marB="0" anchor="ctr"/>
                </a:tc>
                <a:tc>
                  <a:txBody>
                    <a:bodyPr/>
                    <a:lstStyle/>
                    <a:p>
                      <a:pPr algn="just">
                        <a:lnSpc>
                          <a:spcPct val="115000"/>
                        </a:lnSpc>
                        <a:spcAft>
                          <a:spcPts val="0"/>
                        </a:spcAft>
                      </a:pPr>
                      <a:r>
                        <a:rPr lang="en-US" sz="1400">
                          <a:effectLst/>
                        </a:rPr>
                        <a:t> </a:t>
                      </a:r>
                      <a:endParaRPr lang="zh-CN" sz="2400">
                        <a:effectLst/>
                        <a:latin typeface="Times New Roman"/>
                        <a:ea typeface="SimSun"/>
                      </a:endParaRPr>
                    </a:p>
                  </a:txBody>
                  <a:tcPr marL="68580" marR="68580" marT="0" marB="0" anchor="ctr"/>
                </a:tc>
              </a:tr>
              <a:tr h="356834">
                <a:tc>
                  <a:txBody>
                    <a:bodyPr/>
                    <a:lstStyle/>
                    <a:p>
                      <a:pPr algn="just">
                        <a:lnSpc>
                          <a:spcPct val="115000"/>
                        </a:lnSpc>
                        <a:spcAft>
                          <a:spcPts val="0"/>
                        </a:spcAft>
                      </a:pPr>
                      <a:r>
                        <a:rPr lang="en-US" sz="1400" dirty="0">
                          <a:effectLst/>
                        </a:rPr>
                        <a:t>Institutional Support</a:t>
                      </a:r>
                      <a:endParaRPr lang="zh-CN" sz="2400" dirty="0">
                        <a:effectLst/>
                        <a:latin typeface="Times New Roman"/>
                        <a:ea typeface="SimSun"/>
                      </a:endParaRPr>
                    </a:p>
                  </a:txBody>
                  <a:tcPr marL="68580" marR="68580" marT="0" marB="0" anchor="ctr"/>
                </a:tc>
                <a:tc>
                  <a:txBody>
                    <a:bodyPr/>
                    <a:lstStyle/>
                    <a:p>
                      <a:pPr algn="just">
                        <a:lnSpc>
                          <a:spcPct val="115000"/>
                        </a:lnSpc>
                        <a:spcAft>
                          <a:spcPts val="0"/>
                        </a:spcAft>
                      </a:pPr>
                      <a:r>
                        <a:rPr lang="en-US" sz="1400">
                          <a:effectLst/>
                        </a:rPr>
                        <a:t> </a:t>
                      </a:r>
                      <a:endParaRPr lang="zh-CN" sz="2400">
                        <a:effectLst/>
                        <a:latin typeface="Times New Roman"/>
                        <a:ea typeface="SimSun"/>
                      </a:endParaRPr>
                    </a:p>
                  </a:txBody>
                  <a:tcPr marL="68580" marR="68580" marT="0" marB="0" anchor="ctr"/>
                </a:tc>
                <a:tc>
                  <a:txBody>
                    <a:bodyPr/>
                    <a:lstStyle/>
                    <a:p>
                      <a:pPr algn="just">
                        <a:lnSpc>
                          <a:spcPct val="115000"/>
                        </a:lnSpc>
                        <a:spcAft>
                          <a:spcPts val="0"/>
                        </a:spcAft>
                      </a:pPr>
                      <a:r>
                        <a:rPr lang="en-US" sz="1400">
                          <a:effectLst/>
                        </a:rPr>
                        <a:t> </a:t>
                      </a:r>
                      <a:endParaRPr lang="zh-CN" sz="2400">
                        <a:effectLst/>
                        <a:latin typeface="Times New Roman"/>
                        <a:ea typeface="SimSun"/>
                      </a:endParaRPr>
                    </a:p>
                  </a:txBody>
                  <a:tcPr marL="68580" marR="68580" marT="0" marB="0" anchor="ctr"/>
                </a:tc>
              </a:tr>
              <a:tr h="806335">
                <a:tc>
                  <a:txBody>
                    <a:bodyPr/>
                    <a:lstStyle/>
                    <a:p>
                      <a:pPr algn="just">
                        <a:lnSpc>
                          <a:spcPct val="115000"/>
                        </a:lnSpc>
                        <a:spcAft>
                          <a:spcPts val="0"/>
                        </a:spcAft>
                      </a:pPr>
                      <a:r>
                        <a:rPr lang="en-US" sz="1400" b="0" dirty="0">
                          <a:effectLst/>
                        </a:rPr>
                        <a:t>Party Sectary (PSEC)</a:t>
                      </a:r>
                      <a:endParaRPr lang="zh-CN" sz="2400" b="0" dirty="0">
                        <a:effectLst/>
                        <a:latin typeface="Times New Roman"/>
                        <a:ea typeface="SimSun"/>
                      </a:endParaRPr>
                    </a:p>
                  </a:txBody>
                  <a:tcPr marL="68580" marR="68580" marT="0" marB="0" anchor="ctr"/>
                </a:tc>
                <a:tc>
                  <a:txBody>
                    <a:bodyPr/>
                    <a:lstStyle/>
                    <a:p>
                      <a:pPr algn="just">
                        <a:lnSpc>
                          <a:spcPct val="115000"/>
                        </a:lnSpc>
                        <a:spcAft>
                          <a:spcPts val="0"/>
                        </a:spcAft>
                      </a:pPr>
                      <a:r>
                        <a:rPr lang="en-US" sz="1400">
                          <a:effectLst/>
                        </a:rPr>
                        <a:t>A dummy variable If the leader of the SC leading group is the Party Sectary, it is 1, otherwise )</a:t>
                      </a:r>
                      <a:endParaRPr lang="zh-CN" sz="2400">
                        <a:effectLst/>
                        <a:latin typeface="Times New Roman"/>
                        <a:ea typeface="SimSun"/>
                      </a:endParaRPr>
                    </a:p>
                  </a:txBody>
                  <a:tcPr marL="68580" marR="68580" marT="0" marB="0" anchor="ctr"/>
                </a:tc>
                <a:tc>
                  <a:txBody>
                    <a:bodyPr/>
                    <a:lstStyle/>
                    <a:p>
                      <a:pPr algn="just">
                        <a:lnSpc>
                          <a:spcPct val="115000"/>
                        </a:lnSpc>
                        <a:spcAft>
                          <a:spcPts val="0"/>
                        </a:spcAft>
                      </a:pPr>
                      <a:r>
                        <a:rPr lang="en-US" sz="1400">
                          <a:effectLst/>
                        </a:rPr>
                        <a:t>Respective City Websites</a:t>
                      </a:r>
                      <a:endParaRPr lang="zh-CN" sz="2400">
                        <a:effectLst/>
                        <a:latin typeface="Times New Roman"/>
                        <a:ea typeface="SimSun"/>
                      </a:endParaRPr>
                    </a:p>
                  </a:txBody>
                  <a:tcPr marL="68580" marR="68580" marT="0" marB="0" anchor="ctr"/>
                </a:tc>
              </a:tr>
              <a:tr h="806335">
                <a:tc>
                  <a:txBody>
                    <a:bodyPr/>
                    <a:lstStyle/>
                    <a:p>
                      <a:pPr algn="just">
                        <a:lnSpc>
                          <a:spcPct val="115000"/>
                        </a:lnSpc>
                        <a:spcAft>
                          <a:spcPts val="0"/>
                        </a:spcAft>
                      </a:pPr>
                      <a:r>
                        <a:rPr lang="en-US" sz="1400" b="0" dirty="0">
                          <a:effectLst/>
                        </a:rPr>
                        <a:t>Mayor (Mayor)</a:t>
                      </a:r>
                      <a:endParaRPr lang="zh-CN" sz="2400" b="0" dirty="0">
                        <a:effectLst/>
                        <a:latin typeface="Times New Roman"/>
                        <a:ea typeface="SimSun"/>
                      </a:endParaRPr>
                    </a:p>
                  </a:txBody>
                  <a:tcPr marL="68580" marR="68580" marT="0" marB="0" anchor="ctr"/>
                </a:tc>
                <a:tc>
                  <a:txBody>
                    <a:bodyPr/>
                    <a:lstStyle/>
                    <a:p>
                      <a:pPr algn="just">
                        <a:lnSpc>
                          <a:spcPct val="115000"/>
                        </a:lnSpc>
                        <a:spcAft>
                          <a:spcPts val="0"/>
                        </a:spcAft>
                      </a:pPr>
                      <a:r>
                        <a:rPr lang="en-US" sz="1400">
                          <a:effectLst/>
                        </a:rPr>
                        <a:t>A dummy variable If the leader of the  SC leading group is the Mayor, it is 1, otherwise )</a:t>
                      </a:r>
                      <a:endParaRPr lang="zh-CN" sz="2400">
                        <a:effectLst/>
                        <a:latin typeface="Times New Roman"/>
                        <a:ea typeface="SimSun"/>
                      </a:endParaRPr>
                    </a:p>
                  </a:txBody>
                  <a:tcPr marL="68580" marR="68580" marT="0" marB="0" anchor="ctr"/>
                </a:tc>
                <a:tc>
                  <a:txBody>
                    <a:bodyPr/>
                    <a:lstStyle/>
                    <a:p>
                      <a:pPr algn="just">
                        <a:lnSpc>
                          <a:spcPct val="115000"/>
                        </a:lnSpc>
                        <a:spcAft>
                          <a:spcPts val="0"/>
                        </a:spcAft>
                      </a:pPr>
                      <a:r>
                        <a:rPr lang="en-US" sz="1400">
                          <a:effectLst/>
                        </a:rPr>
                        <a:t>Respective City Websites</a:t>
                      </a:r>
                      <a:endParaRPr lang="zh-CN" sz="2400">
                        <a:effectLst/>
                        <a:latin typeface="Times New Roman"/>
                        <a:ea typeface="SimSun"/>
                      </a:endParaRPr>
                    </a:p>
                  </a:txBody>
                  <a:tcPr marL="68580" marR="68580" marT="0" marB="0" anchor="ctr"/>
                </a:tc>
              </a:tr>
              <a:tr h="806335">
                <a:tc>
                  <a:txBody>
                    <a:bodyPr/>
                    <a:lstStyle/>
                    <a:p>
                      <a:pPr algn="just">
                        <a:lnSpc>
                          <a:spcPct val="115000"/>
                        </a:lnSpc>
                        <a:spcAft>
                          <a:spcPts val="0"/>
                        </a:spcAft>
                      </a:pPr>
                      <a:r>
                        <a:rPr lang="en-US" sz="1400" b="0" dirty="0">
                          <a:effectLst/>
                        </a:rPr>
                        <a:t>Vice mayor or agency head (VAHEAD)</a:t>
                      </a:r>
                      <a:endParaRPr lang="zh-CN" sz="2400" b="0" dirty="0">
                        <a:effectLst/>
                        <a:latin typeface="Times New Roman"/>
                        <a:ea typeface="SimSun"/>
                      </a:endParaRPr>
                    </a:p>
                  </a:txBody>
                  <a:tcPr marL="68580" marR="68580" marT="0" marB="0" anchor="ctr"/>
                </a:tc>
                <a:tc>
                  <a:txBody>
                    <a:bodyPr/>
                    <a:lstStyle/>
                    <a:p>
                      <a:pPr algn="just">
                        <a:lnSpc>
                          <a:spcPct val="115000"/>
                        </a:lnSpc>
                        <a:spcAft>
                          <a:spcPts val="0"/>
                        </a:spcAft>
                      </a:pPr>
                      <a:r>
                        <a:rPr lang="en-US" sz="1400">
                          <a:effectLst/>
                        </a:rPr>
                        <a:t>A dummy variable If the leader of the  SC leading group is a vice mayor or agency head, it is 1, otherwise )</a:t>
                      </a:r>
                      <a:endParaRPr lang="zh-CN" sz="2400">
                        <a:effectLst/>
                        <a:latin typeface="Times New Roman"/>
                        <a:ea typeface="SimSun"/>
                      </a:endParaRPr>
                    </a:p>
                  </a:txBody>
                  <a:tcPr marL="68580" marR="68580" marT="0" marB="0" anchor="ctr"/>
                </a:tc>
                <a:tc>
                  <a:txBody>
                    <a:bodyPr/>
                    <a:lstStyle/>
                    <a:p>
                      <a:pPr algn="just">
                        <a:lnSpc>
                          <a:spcPct val="115000"/>
                        </a:lnSpc>
                        <a:spcAft>
                          <a:spcPts val="0"/>
                        </a:spcAft>
                      </a:pPr>
                      <a:r>
                        <a:rPr lang="en-US" sz="1400">
                          <a:effectLst/>
                        </a:rPr>
                        <a:t>Respective City Websites</a:t>
                      </a:r>
                      <a:endParaRPr lang="zh-CN" sz="2400">
                        <a:effectLst/>
                        <a:latin typeface="Times New Roman"/>
                        <a:ea typeface="SimSun"/>
                      </a:endParaRPr>
                    </a:p>
                  </a:txBody>
                  <a:tcPr marL="68580" marR="68580" marT="0" marB="0" anchor="ctr"/>
                </a:tc>
              </a:tr>
              <a:tr h="529342">
                <a:tc>
                  <a:txBody>
                    <a:bodyPr/>
                    <a:lstStyle/>
                    <a:p>
                      <a:pPr algn="just">
                        <a:lnSpc>
                          <a:spcPct val="115000"/>
                        </a:lnSpc>
                        <a:spcAft>
                          <a:spcPts val="0"/>
                        </a:spcAft>
                      </a:pPr>
                      <a:r>
                        <a:rPr lang="en-US" sz="1400" b="0" dirty="0">
                          <a:effectLst/>
                        </a:rPr>
                        <a:t>Other</a:t>
                      </a:r>
                      <a:endParaRPr lang="zh-CN" sz="2400" b="0" dirty="0">
                        <a:effectLst/>
                        <a:latin typeface="Times New Roman"/>
                        <a:ea typeface="SimSun"/>
                      </a:endParaRPr>
                    </a:p>
                  </a:txBody>
                  <a:tcPr marL="68580" marR="68580" marT="0" marB="0" anchor="ctr"/>
                </a:tc>
                <a:tc>
                  <a:txBody>
                    <a:bodyPr/>
                    <a:lstStyle/>
                    <a:p>
                      <a:pPr algn="just">
                        <a:lnSpc>
                          <a:spcPct val="115000"/>
                        </a:lnSpc>
                        <a:spcAft>
                          <a:spcPts val="0"/>
                        </a:spcAft>
                      </a:pPr>
                      <a:r>
                        <a:rPr lang="en-US" sz="1400">
                          <a:effectLst/>
                        </a:rPr>
                        <a:t>A dummy variable if the leader of the SC leading group is not  indicated</a:t>
                      </a:r>
                      <a:endParaRPr lang="zh-CN" sz="2400">
                        <a:effectLst/>
                        <a:latin typeface="Times New Roman"/>
                        <a:ea typeface="SimSun"/>
                      </a:endParaRPr>
                    </a:p>
                  </a:txBody>
                  <a:tcPr marL="68580" marR="68580" marT="0" marB="0" anchor="ctr"/>
                </a:tc>
                <a:tc>
                  <a:txBody>
                    <a:bodyPr/>
                    <a:lstStyle/>
                    <a:p>
                      <a:pPr algn="just">
                        <a:lnSpc>
                          <a:spcPct val="115000"/>
                        </a:lnSpc>
                        <a:spcAft>
                          <a:spcPts val="0"/>
                        </a:spcAft>
                      </a:pPr>
                      <a:r>
                        <a:rPr lang="en-US" sz="1400">
                          <a:effectLst/>
                        </a:rPr>
                        <a:t> </a:t>
                      </a:r>
                      <a:endParaRPr lang="zh-CN" sz="2400">
                        <a:effectLst/>
                        <a:latin typeface="Times New Roman"/>
                        <a:ea typeface="SimSun"/>
                      </a:endParaRPr>
                    </a:p>
                  </a:txBody>
                  <a:tcPr marL="68580" marR="68580" marT="0" marB="0" anchor="ctr"/>
                </a:tc>
              </a:tr>
              <a:tr h="356834">
                <a:tc>
                  <a:txBody>
                    <a:bodyPr/>
                    <a:lstStyle/>
                    <a:p>
                      <a:pPr algn="just">
                        <a:lnSpc>
                          <a:spcPct val="115000"/>
                        </a:lnSpc>
                        <a:spcAft>
                          <a:spcPts val="0"/>
                        </a:spcAft>
                      </a:pPr>
                      <a:r>
                        <a:rPr lang="en-US" sz="1400" dirty="0">
                          <a:effectLst/>
                        </a:rPr>
                        <a:t>Policy Demands</a:t>
                      </a:r>
                      <a:endParaRPr lang="zh-CN" sz="2400" dirty="0">
                        <a:effectLst/>
                        <a:latin typeface="Times New Roman"/>
                        <a:ea typeface="SimSun"/>
                      </a:endParaRPr>
                    </a:p>
                  </a:txBody>
                  <a:tcPr marL="68580" marR="68580" marT="0" marB="0" anchor="ctr"/>
                </a:tc>
                <a:tc>
                  <a:txBody>
                    <a:bodyPr/>
                    <a:lstStyle/>
                    <a:p>
                      <a:pPr algn="just">
                        <a:lnSpc>
                          <a:spcPct val="115000"/>
                        </a:lnSpc>
                        <a:spcAft>
                          <a:spcPts val="0"/>
                        </a:spcAft>
                      </a:pPr>
                      <a:r>
                        <a:rPr lang="en-US" sz="1400" dirty="0">
                          <a:effectLst/>
                        </a:rPr>
                        <a:t> </a:t>
                      </a:r>
                      <a:endParaRPr lang="zh-CN" sz="2400" dirty="0">
                        <a:effectLst/>
                        <a:latin typeface="Times New Roman"/>
                        <a:ea typeface="SimSun"/>
                      </a:endParaRPr>
                    </a:p>
                  </a:txBody>
                  <a:tcPr marL="68580" marR="68580" marT="0" marB="0" anchor="ctr"/>
                </a:tc>
                <a:tc>
                  <a:txBody>
                    <a:bodyPr/>
                    <a:lstStyle/>
                    <a:p>
                      <a:pPr algn="just">
                        <a:lnSpc>
                          <a:spcPct val="115000"/>
                        </a:lnSpc>
                        <a:spcAft>
                          <a:spcPts val="0"/>
                        </a:spcAft>
                      </a:pPr>
                      <a:r>
                        <a:rPr lang="en-US" sz="1400">
                          <a:effectLst/>
                        </a:rPr>
                        <a:t> </a:t>
                      </a:r>
                      <a:endParaRPr lang="zh-CN" sz="2400">
                        <a:effectLst/>
                        <a:latin typeface="Times New Roman"/>
                        <a:ea typeface="SimSun"/>
                      </a:endParaRPr>
                    </a:p>
                  </a:txBody>
                  <a:tcPr marL="68580" marR="68580" marT="0" marB="0" anchor="ctr"/>
                </a:tc>
              </a:tr>
              <a:tr h="529342">
                <a:tc>
                  <a:txBody>
                    <a:bodyPr/>
                    <a:lstStyle/>
                    <a:p>
                      <a:pPr algn="just">
                        <a:lnSpc>
                          <a:spcPct val="115000"/>
                        </a:lnSpc>
                        <a:spcAft>
                          <a:spcPts val="0"/>
                        </a:spcAft>
                      </a:pPr>
                      <a:r>
                        <a:rPr lang="en-US" sz="1400" b="0" dirty="0">
                          <a:effectLst/>
                        </a:rPr>
                        <a:t>Population (POP)</a:t>
                      </a:r>
                      <a:endParaRPr lang="zh-CN" sz="2400" b="0" dirty="0">
                        <a:effectLst/>
                        <a:latin typeface="Times New Roman"/>
                        <a:ea typeface="SimSun"/>
                      </a:endParaRPr>
                    </a:p>
                  </a:txBody>
                  <a:tcPr marL="68580" marR="68580" marT="0" marB="0" anchor="ctr"/>
                </a:tc>
                <a:tc>
                  <a:txBody>
                    <a:bodyPr/>
                    <a:lstStyle/>
                    <a:p>
                      <a:pPr algn="just">
                        <a:lnSpc>
                          <a:spcPct val="115000"/>
                        </a:lnSpc>
                        <a:spcAft>
                          <a:spcPts val="0"/>
                        </a:spcAft>
                      </a:pPr>
                      <a:r>
                        <a:rPr lang="en-US" sz="1400">
                          <a:effectLst/>
                        </a:rPr>
                        <a:t>Total Population within a city</a:t>
                      </a:r>
                      <a:endParaRPr lang="zh-CN" sz="2400">
                        <a:effectLst/>
                        <a:latin typeface="Times New Roman"/>
                        <a:ea typeface="SimSun"/>
                      </a:endParaRPr>
                    </a:p>
                  </a:txBody>
                  <a:tcPr marL="68580" marR="68580" marT="0" marB="0" anchor="ctr"/>
                </a:tc>
                <a:tc>
                  <a:txBody>
                    <a:bodyPr/>
                    <a:lstStyle/>
                    <a:p>
                      <a:pPr algn="just">
                        <a:lnSpc>
                          <a:spcPct val="115000"/>
                        </a:lnSpc>
                        <a:spcAft>
                          <a:spcPts val="0"/>
                        </a:spcAft>
                      </a:pPr>
                      <a:r>
                        <a:rPr lang="en-US" sz="1400">
                          <a:effectLst/>
                        </a:rPr>
                        <a:t>China  City Statistical Yearbook 2014</a:t>
                      </a:r>
                      <a:endParaRPr lang="zh-CN" sz="2400">
                        <a:effectLst/>
                        <a:latin typeface="Times New Roman"/>
                        <a:ea typeface="SimSun"/>
                      </a:endParaRPr>
                    </a:p>
                  </a:txBody>
                  <a:tcPr marL="68580" marR="68580" marT="0" marB="0" anchor="ctr"/>
                </a:tc>
              </a:tr>
              <a:tr h="529342">
                <a:tc>
                  <a:txBody>
                    <a:bodyPr/>
                    <a:lstStyle/>
                    <a:p>
                      <a:pPr algn="just">
                        <a:lnSpc>
                          <a:spcPct val="115000"/>
                        </a:lnSpc>
                        <a:spcAft>
                          <a:spcPts val="0"/>
                        </a:spcAft>
                      </a:pPr>
                      <a:r>
                        <a:rPr lang="en-US" sz="1400" b="0" dirty="0">
                          <a:effectLst/>
                        </a:rPr>
                        <a:t>Pollution (POLL)</a:t>
                      </a:r>
                      <a:endParaRPr lang="zh-CN" sz="2400" b="0" dirty="0">
                        <a:effectLst/>
                        <a:latin typeface="Times New Roman"/>
                        <a:ea typeface="SimSun"/>
                      </a:endParaRPr>
                    </a:p>
                  </a:txBody>
                  <a:tcPr marL="68580" marR="68580" marT="0" marB="0" anchor="ctr"/>
                </a:tc>
                <a:tc>
                  <a:txBody>
                    <a:bodyPr/>
                    <a:lstStyle/>
                    <a:p>
                      <a:pPr algn="just">
                        <a:lnSpc>
                          <a:spcPct val="115000"/>
                        </a:lnSpc>
                        <a:spcAft>
                          <a:spcPts val="0"/>
                        </a:spcAft>
                      </a:pPr>
                      <a:r>
                        <a:rPr lang="en-US" sz="1400">
                          <a:effectLst/>
                        </a:rPr>
                        <a:t> PM2.5 Density in every 10 micrograms per cubic meter (μg/m3)</a:t>
                      </a:r>
                      <a:endParaRPr lang="zh-CN" sz="2400">
                        <a:effectLst/>
                        <a:latin typeface="Times New Roman"/>
                        <a:ea typeface="SimSun"/>
                      </a:endParaRPr>
                    </a:p>
                  </a:txBody>
                  <a:tcPr marL="68580" marR="68580" marT="0" marB="0" anchor="ctr"/>
                </a:tc>
                <a:tc>
                  <a:txBody>
                    <a:bodyPr/>
                    <a:lstStyle/>
                    <a:p>
                      <a:pPr algn="just">
                        <a:lnSpc>
                          <a:spcPct val="115000"/>
                        </a:lnSpc>
                        <a:spcAft>
                          <a:spcPts val="0"/>
                        </a:spcAft>
                      </a:pPr>
                      <a:r>
                        <a:rPr lang="en-US" sz="1400" dirty="0">
                          <a:effectLst/>
                        </a:rPr>
                        <a:t>http://www.pm25.in/rank</a:t>
                      </a:r>
                      <a:endParaRPr lang="zh-CN" sz="2400" dirty="0">
                        <a:effectLst/>
                        <a:latin typeface="Times New Roman"/>
                        <a:ea typeface="SimSun"/>
                      </a:endParaRPr>
                    </a:p>
                  </a:txBody>
                  <a:tcPr marL="68580" marR="68580" marT="0" marB="0" anchor="ctr"/>
                </a:tc>
              </a:tr>
            </a:tbl>
          </a:graphicData>
        </a:graphic>
      </p:graphicFrame>
    </p:spTree>
    <p:extLst>
      <p:ext uri="{BB962C8B-B14F-4D97-AF65-F5344CB8AC3E}">
        <p14:creationId xmlns:p14="http://schemas.microsoft.com/office/powerpoint/2010/main" val="2092776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F10364C-D6D6-4309-B19A-02CA7100D740}" type="slidenum">
              <a:rPr lang="en-US" smtClean="0">
                <a:solidFill>
                  <a:srgbClr val="262626"/>
                </a:solidFill>
              </a:rPr>
              <a:pPr>
                <a:defRPr/>
              </a:pPr>
              <a:t>12</a:t>
            </a:fld>
            <a:endParaRPr lang="en-US">
              <a:solidFill>
                <a:srgbClr val="262626"/>
              </a:solidFill>
            </a:endParaRPr>
          </a:p>
        </p:txBody>
      </p:sp>
      <p:pic>
        <p:nvPicPr>
          <p:cNvPr id="3" name="Picture 1" descr="../data/Graphmatrix.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381000"/>
            <a:ext cx="7178351"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685800" y="5410200"/>
            <a:ext cx="8077200" cy="646331"/>
          </a:xfrm>
          <a:prstGeom prst="rect">
            <a:avLst/>
          </a:prstGeom>
          <a:noFill/>
        </p:spPr>
        <p:txBody>
          <a:bodyPr wrap="square" rtlCol="0">
            <a:spAutoFit/>
          </a:bodyPr>
          <a:lstStyle/>
          <a:p>
            <a:r>
              <a:rPr lang="en-US" altLang="zh-CN" dirty="0" smtClean="0"/>
              <a:t>* Policy demand (Pollution and Population </a:t>
            </a:r>
            <a:r>
              <a:rPr lang="en-US" altLang="zh-CN" dirty="0" err="1" smtClean="0"/>
              <a:t>dencity</a:t>
            </a:r>
            <a:r>
              <a:rPr lang="en-US" altLang="zh-CN" dirty="0" smtClean="0"/>
              <a:t>) </a:t>
            </a:r>
            <a:r>
              <a:rPr lang="en-US" altLang="zh-CN" dirty="0"/>
              <a:t>may have a curvilinear bell shape relationship with the dependent variable</a:t>
            </a:r>
            <a:endParaRPr lang="zh-CN" altLang="en-US" dirty="0"/>
          </a:p>
        </p:txBody>
      </p:sp>
    </p:spTree>
    <p:extLst>
      <p:ext uri="{BB962C8B-B14F-4D97-AF65-F5344CB8AC3E}">
        <p14:creationId xmlns:p14="http://schemas.microsoft.com/office/powerpoint/2010/main" val="20927768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F10364C-D6D6-4309-B19A-02CA7100D740}" type="slidenum">
              <a:rPr lang="en-US" smtClean="0">
                <a:solidFill>
                  <a:srgbClr val="262626"/>
                </a:solidFill>
              </a:rPr>
              <a:pPr>
                <a:defRPr/>
              </a:pPr>
              <a:t>13</a:t>
            </a:fld>
            <a:endParaRPr lang="en-US">
              <a:solidFill>
                <a:srgbClr val="262626"/>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778933249"/>
              </p:ext>
            </p:extLst>
          </p:nvPr>
        </p:nvGraphicFramePr>
        <p:xfrm>
          <a:off x="228600" y="304800"/>
          <a:ext cx="8839200" cy="5846376"/>
        </p:xfrm>
        <a:graphic>
          <a:graphicData uri="http://schemas.openxmlformats.org/drawingml/2006/table">
            <a:tbl>
              <a:tblPr firstRow="1" firstCol="1" bandRow="1" bandCol="1">
                <a:tableStyleId>{5C22544A-7EE6-4342-B048-85BDC9FD1C3A}</a:tableStyleId>
              </a:tblPr>
              <a:tblGrid>
                <a:gridCol w="1078193"/>
                <a:gridCol w="726629"/>
                <a:gridCol w="1388626"/>
                <a:gridCol w="693334"/>
                <a:gridCol w="913818"/>
                <a:gridCol w="1030061"/>
                <a:gridCol w="145111"/>
                <a:gridCol w="1248588"/>
                <a:gridCol w="694312"/>
                <a:gridCol w="920528"/>
              </a:tblGrid>
              <a:tr h="316367">
                <a:tc>
                  <a:txBody>
                    <a:bodyPr/>
                    <a:lstStyle/>
                    <a:p>
                      <a:pPr algn="ctr">
                        <a:lnSpc>
                          <a:spcPct val="115000"/>
                        </a:lnSpc>
                        <a:spcAft>
                          <a:spcPts val="0"/>
                        </a:spcAft>
                      </a:pPr>
                      <a:r>
                        <a:rPr lang="en-US" sz="1100" dirty="0">
                          <a:solidFill>
                            <a:schemeClr val="tx1"/>
                          </a:solidFill>
                          <a:effectLst/>
                        </a:rPr>
                        <a:t> </a:t>
                      </a:r>
                      <a:endParaRPr lang="zh-CN" sz="1400" dirty="0">
                        <a:solidFill>
                          <a:schemeClr val="tx1"/>
                        </a:solidFill>
                        <a:effectLst/>
                        <a:latin typeface="Calibri"/>
                        <a:ea typeface="SimSun"/>
                        <a:cs typeface="Times New Roman"/>
                      </a:endParaRPr>
                    </a:p>
                  </a:txBody>
                  <a:tcPr marL="68580" marR="68580" marT="0" marB="0" anchor="b">
                    <a:noFill/>
                  </a:tcPr>
                </a:tc>
                <a:tc gridSpan="4">
                  <a:txBody>
                    <a:bodyPr/>
                    <a:lstStyle/>
                    <a:p>
                      <a:pPr algn="ctr">
                        <a:lnSpc>
                          <a:spcPct val="115000"/>
                        </a:lnSpc>
                        <a:spcAft>
                          <a:spcPts val="0"/>
                        </a:spcAft>
                      </a:pPr>
                      <a:r>
                        <a:rPr lang="en-US" sz="1100" dirty="0">
                          <a:solidFill>
                            <a:schemeClr val="tx1"/>
                          </a:solidFill>
                          <a:effectLst/>
                        </a:rPr>
                        <a:t> </a:t>
                      </a:r>
                      <a:r>
                        <a:rPr lang="en-US" altLang="zh-CN" sz="1100" dirty="0" smtClean="0">
                          <a:solidFill>
                            <a:schemeClr val="tx1"/>
                          </a:solidFill>
                          <a:effectLst/>
                        </a:rPr>
                        <a:t>Model I </a:t>
                      </a:r>
                      <a:endParaRPr lang="zh-CN" sz="1400" dirty="0">
                        <a:solidFill>
                          <a:schemeClr val="tx1"/>
                        </a:solidFill>
                        <a:effectLst/>
                        <a:latin typeface="Calibri"/>
                        <a:ea typeface="SimSun"/>
                        <a:cs typeface="Times New Roman"/>
                      </a:endParaRPr>
                    </a:p>
                  </a:txBody>
                  <a:tcPr marL="68580" marR="68580" marT="0" marB="0" anchor="b">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5">
                  <a:txBody>
                    <a:bodyPr/>
                    <a:lstStyle/>
                    <a:p>
                      <a:pPr algn="ctr">
                        <a:lnSpc>
                          <a:spcPct val="115000"/>
                        </a:lnSpc>
                        <a:spcAft>
                          <a:spcPts val="0"/>
                        </a:spcAft>
                      </a:pPr>
                      <a:r>
                        <a:rPr lang="en-US" altLang="zh-CN" sz="1200" b="1" kern="1200" dirty="0" smtClean="0">
                          <a:solidFill>
                            <a:schemeClr val="tx1"/>
                          </a:solidFill>
                          <a:effectLst/>
                          <a:latin typeface="+mn-lt"/>
                          <a:ea typeface="+mn-ea"/>
                          <a:cs typeface="+mn-cs"/>
                        </a:rPr>
                        <a:t> Model II</a:t>
                      </a:r>
                      <a:endParaRPr lang="zh-CN" sz="1050" dirty="0">
                        <a:solidFill>
                          <a:schemeClr val="tx1"/>
                        </a:solidFill>
                        <a:effectLst/>
                        <a:latin typeface="Calibri"/>
                        <a:ea typeface="SimSun"/>
                        <a:cs typeface="Times New Roman"/>
                      </a:endParaRPr>
                    </a:p>
                  </a:txBody>
                  <a:tcPr marL="68580" marR="68580" marT="0" marB="0" anchor="b">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316367">
                <a:tc>
                  <a:txBody>
                    <a:bodyPr/>
                    <a:lstStyle/>
                    <a:p>
                      <a:pPr algn="ctr">
                        <a:lnSpc>
                          <a:spcPct val="115000"/>
                        </a:lnSpc>
                        <a:spcAft>
                          <a:spcPts val="0"/>
                        </a:spcAft>
                      </a:pPr>
                      <a:r>
                        <a:rPr lang="en-US" altLang="zh-CN" sz="1100" dirty="0" smtClean="0">
                          <a:solidFill>
                            <a:schemeClr val="tx1"/>
                          </a:solidFill>
                          <a:effectLst/>
                        </a:rPr>
                        <a:t>Independent Variables</a:t>
                      </a:r>
                      <a:endParaRPr lang="zh-CN" sz="1400" dirty="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altLang="zh-CN" sz="1100" dirty="0" err="1" smtClean="0">
                          <a:solidFill>
                            <a:schemeClr val="tx1"/>
                          </a:solidFill>
                          <a:effectLst/>
                          <a:latin typeface="+mn-lt"/>
                          <a:ea typeface="+mn-ea"/>
                          <a:cs typeface="+mn-cs"/>
                        </a:rPr>
                        <a:t>Coef</a:t>
                      </a:r>
                      <a:r>
                        <a:rPr lang="en-US" altLang="zh-CN" sz="1100" dirty="0" smtClean="0">
                          <a:solidFill>
                            <a:schemeClr val="tx1"/>
                          </a:solidFill>
                          <a:effectLst/>
                          <a:latin typeface="+mn-lt"/>
                          <a:ea typeface="+mn-ea"/>
                          <a:cs typeface="+mn-cs"/>
                        </a:rPr>
                        <a:t>.</a:t>
                      </a:r>
                      <a:endParaRPr lang="zh-CN" sz="1400" dirty="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altLang="zh-CN" sz="1100" dirty="0" smtClean="0">
                          <a:solidFill>
                            <a:schemeClr val="tx1"/>
                          </a:solidFill>
                          <a:effectLst/>
                        </a:rPr>
                        <a:t>Std. Err.</a:t>
                      </a:r>
                      <a:endParaRPr lang="zh-CN" sz="1400" dirty="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a:solidFill>
                            <a:schemeClr val="tx1"/>
                          </a:solidFill>
                          <a:effectLst/>
                        </a:rPr>
                        <a:t>t</a:t>
                      </a:r>
                      <a:endParaRPr lang="zh-CN" sz="140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a:solidFill>
                            <a:schemeClr val="tx1"/>
                          </a:solidFill>
                          <a:effectLst/>
                        </a:rPr>
                        <a:t>P&gt;|t|</a:t>
                      </a:r>
                      <a:endParaRPr lang="zh-CN" sz="140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altLang="zh-CN" sz="1100" dirty="0" err="1" smtClean="0">
                          <a:solidFill>
                            <a:schemeClr val="tx1"/>
                          </a:solidFill>
                          <a:effectLst/>
                        </a:rPr>
                        <a:t>Corf</a:t>
                      </a:r>
                      <a:r>
                        <a:rPr lang="en-US" altLang="zh-CN" sz="1100" dirty="0" smtClean="0">
                          <a:solidFill>
                            <a:schemeClr val="tx1"/>
                          </a:solidFill>
                          <a:effectLst/>
                        </a:rPr>
                        <a:t>.</a:t>
                      </a:r>
                      <a:endParaRPr lang="zh-CN" sz="1400" dirty="0">
                        <a:solidFill>
                          <a:schemeClr val="tx1"/>
                        </a:solidFill>
                        <a:effectLst/>
                        <a:latin typeface="Calibri"/>
                        <a:ea typeface="SimSun"/>
                        <a:cs typeface="Times New Roman"/>
                      </a:endParaRPr>
                    </a:p>
                  </a:txBody>
                  <a:tcPr marL="68580" marR="68580" marT="0" marB="0" anchor="b">
                    <a:noFill/>
                  </a:tcPr>
                </a:tc>
                <a:tc gridSpan="2">
                  <a:txBody>
                    <a:bodyPr/>
                    <a:lstStyle/>
                    <a:p>
                      <a:pPr algn="ctr">
                        <a:lnSpc>
                          <a:spcPct val="115000"/>
                        </a:lnSpc>
                        <a:spcAft>
                          <a:spcPts val="0"/>
                        </a:spcAft>
                      </a:pPr>
                      <a:r>
                        <a:rPr lang="en-US" altLang="zh-CN" sz="1100" dirty="0" smtClean="0">
                          <a:solidFill>
                            <a:schemeClr val="tx1"/>
                          </a:solidFill>
                          <a:effectLst/>
                        </a:rPr>
                        <a:t>Std. Err.</a:t>
                      </a:r>
                      <a:endParaRPr lang="zh-CN" sz="1400" dirty="0">
                        <a:solidFill>
                          <a:schemeClr val="tx1"/>
                        </a:solidFill>
                        <a:effectLst/>
                        <a:latin typeface="Calibri"/>
                        <a:ea typeface="SimSun"/>
                        <a:cs typeface="Times New Roman"/>
                      </a:endParaRPr>
                    </a:p>
                  </a:txBody>
                  <a:tcPr marL="68580" marR="68580" marT="0" marB="0" anchor="b">
                    <a:noFill/>
                  </a:tcPr>
                </a:tc>
                <a:tc hMerge="1">
                  <a:txBody>
                    <a:bodyPr/>
                    <a:lstStyle/>
                    <a:p>
                      <a:endParaRPr lang="zh-CN" altLang="en-US"/>
                    </a:p>
                  </a:txBody>
                  <a:tcPr/>
                </a:tc>
                <a:tc>
                  <a:txBody>
                    <a:bodyPr/>
                    <a:lstStyle/>
                    <a:p>
                      <a:pPr algn="ctr">
                        <a:lnSpc>
                          <a:spcPct val="115000"/>
                        </a:lnSpc>
                        <a:spcAft>
                          <a:spcPts val="0"/>
                        </a:spcAft>
                      </a:pPr>
                      <a:r>
                        <a:rPr lang="en-US" sz="1100">
                          <a:solidFill>
                            <a:schemeClr val="tx1"/>
                          </a:solidFill>
                          <a:effectLst/>
                        </a:rPr>
                        <a:t>t</a:t>
                      </a:r>
                      <a:endParaRPr lang="zh-CN" sz="140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a:solidFill>
                            <a:schemeClr val="tx1"/>
                          </a:solidFill>
                          <a:effectLst/>
                        </a:rPr>
                        <a:t>P&gt;|t|</a:t>
                      </a:r>
                      <a:endParaRPr lang="zh-CN" sz="1400">
                        <a:solidFill>
                          <a:schemeClr val="tx1"/>
                        </a:solidFill>
                        <a:effectLst/>
                        <a:latin typeface="Calibri"/>
                        <a:ea typeface="SimSun"/>
                        <a:cs typeface="Times New Roman"/>
                      </a:endParaRPr>
                    </a:p>
                  </a:txBody>
                  <a:tcPr marL="68580" marR="68580" marT="0" marB="0" anchor="b">
                    <a:noFill/>
                  </a:tcPr>
                </a:tc>
              </a:tr>
              <a:tr h="383858">
                <a:tc>
                  <a:txBody>
                    <a:bodyPr/>
                    <a:lstStyle/>
                    <a:p>
                      <a:pPr algn="ctr">
                        <a:lnSpc>
                          <a:spcPct val="115000"/>
                        </a:lnSpc>
                        <a:spcAft>
                          <a:spcPts val="0"/>
                        </a:spcAft>
                      </a:pPr>
                      <a:r>
                        <a:rPr lang="en-US" sz="1100" dirty="0">
                          <a:solidFill>
                            <a:schemeClr val="tx1"/>
                          </a:solidFill>
                          <a:effectLst/>
                        </a:rPr>
                        <a:t>IGPOPD</a:t>
                      </a:r>
                      <a:endParaRPr lang="zh-CN" sz="1400" dirty="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a:solidFill>
                            <a:schemeClr val="tx1"/>
                          </a:solidFill>
                          <a:effectLst/>
                        </a:rPr>
                        <a:t>4.47</a:t>
                      </a:r>
                      <a:endParaRPr lang="zh-CN" sz="140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dirty="0">
                          <a:solidFill>
                            <a:schemeClr val="tx1"/>
                          </a:solidFill>
                          <a:effectLst/>
                        </a:rPr>
                        <a:t>1.25</a:t>
                      </a:r>
                      <a:endParaRPr lang="zh-CN" sz="1400" dirty="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a:solidFill>
                            <a:schemeClr val="tx1"/>
                          </a:solidFill>
                          <a:effectLst/>
                        </a:rPr>
                        <a:t>3.58</a:t>
                      </a:r>
                      <a:endParaRPr lang="zh-CN" sz="140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a:solidFill>
                            <a:schemeClr val="tx1"/>
                          </a:solidFill>
                          <a:effectLst/>
                        </a:rPr>
                        <a:t>0.00**</a:t>
                      </a:r>
                      <a:endParaRPr lang="zh-CN" sz="140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a:solidFill>
                            <a:schemeClr val="tx1"/>
                          </a:solidFill>
                          <a:effectLst/>
                        </a:rPr>
                        <a:t>33.64</a:t>
                      </a:r>
                      <a:endParaRPr lang="zh-CN" sz="1400">
                        <a:solidFill>
                          <a:schemeClr val="tx1"/>
                        </a:solidFill>
                        <a:effectLst/>
                        <a:latin typeface="Calibri"/>
                        <a:ea typeface="SimSun"/>
                        <a:cs typeface="Times New Roman"/>
                      </a:endParaRPr>
                    </a:p>
                  </a:txBody>
                  <a:tcPr marL="68580" marR="68580" marT="0" marB="0" anchor="b">
                    <a:noFill/>
                  </a:tcPr>
                </a:tc>
                <a:tc gridSpan="2">
                  <a:txBody>
                    <a:bodyPr/>
                    <a:lstStyle/>
                    <a:p>
                      <a:pPr algn="ctr">
                        <a:lnSpc>
                          <a:spcPct val="115000"/>
                        </a:lnSpc>
                        <a:spcAft>
                          <a:spcPts val="0"/>
                        </a:spcAft>
                      </a:pPr>
                      <a:r>
                        <a:rPr lang="en-US" sz="1100">
                          <a:solidFill>
                            <a:schemeClr val="tx1"/>
                          </a:solidFill>
                          <a:effectLst/>
                        </a:rPr>
                        <a:t>9.44</a:t>
                      </a:r>
                      <a:endParaRPr lang="zh-CN" sz="1400">
                        <a:solidFill>
                          <a:schemeClr val="tx1"/>
                        </a:solidFill>
                        <a:effectLst/>
                        <a:latin typeface="Calibri"/>
                        <a:ea typeface="SimSun"/>
                        <a:cs typeface="Times New Roman"/>
                      </a:endParaRPr>
                    </a:p>
                  </a:txBody>
                  <a:tcPr marL="68580" marR="68580" marT="0" marB="0" anchor="b">
                    <a:noFill/>
                  </a:tcPr>
                </a:tc>
                <a:tc hMerge="1">
                  <a:txBody>
                    <a:bodyPr/>
                    <a:lstStyle/>
                    <a:p>
                      <a:endParaRPr lang="zh-CN" altLang="en-US"/>
                    </a:p>
                  </a:txBody>
                  <a:tcPr/>
                </a:tc>
                <a:tc>
                  <a:txBody>
                    <a:bodyPr/>
                    <a:lstStyle/>
                    <a:p>
                      <a:pPr algn="ctr">
                        <a:lnSpc>
                          <a:spcPct val="115000"/>
                        </a:lnSpc>
                        <a:spcAft>
                          <a:spcPts val="0"/>
                        </a:spcAft>
                      </a:pPr>
                      <a:r>
                        <a:rPr lang="en-US" sz="1100">
                          <a:solidFill>
                            <a:schemeClr val="tx1"/>
                          </a:solidFill>
                          <a:effectLst/>
                        </a:rPr>
                        <a:t>3.56</a:t>
                      </a:r>
                      <a:endParaRPr lang="zh-CN" sz="140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a:solidFill>
                            <a:schemeClr val="tx1"/>
                          </a:solidFill>
                          <a:effectLst/>
                        </a:rPr>
                        <a:t>0.00**</a:t>
                      </a:r>
                      <a:endParaRPr lang="zh-CN" sz="1400">
                        <a:solidFill>
                          <a:schemeClr val="tx1"/>
                        </a:solidFill>
                        <a:effectLst/>
                        <a:latin typeface="Calibri"/>
                        <a:ea typeface="SimSun"/>
                        <a:cs typeface="Times New Roman"/>
                      </a:endParaRPr>
                    </a:p>
                  </a:txBody>
                  <a:tcPr marL="68580" marR="68580" marT="0" marB="0" anchor="b">
                    <a:noFill/>
                  </a:tcPr>
                </a:tc>
              </a:tr>
              <a:tr h="560919">
                <a:tc>
                  <a:txBody>
                    <a:bodyPr/>
                    <a:lstStyle/>
                    <a:p>
                      <a:pPr algn="ctr">
                        <a:lnSpc>
                          <a:spcPct val="115000"/>
                        </a:lnSpc>
                        <a:spcAft>
                          <a:spcPts val="0"/>
                        </a:spcAft>
                      </a:pPr>
                      <a:r>
                        <a:rPr lang="en-US" sz="1100" dirty="0">
                          <a:solidFill>
                            <a:schemeClr val="tx1"/>
                          </a:solidFill>
                          <a:effectLst/>
                        </a:rPr>
                        <a:t>IGPOPD2</a:t>
                      </a:r>
                      <a:endParaRPr lang="zh-CN" sz="1400" dirty="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dirty="0">
                          <a:solidFill>
                            <a:schemeClr val="tx1"/>
                          </a:solidFill>
                          <a:effectLst/>
                        </a:rPr>
                        <a:t> </a:t>
                      </a:r>
                      <a:endParaRPr lang="zh-CN" sz="1400" dirty="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dirty="0">
                          <a:solidFill>
                            <a:schemeClr val="tx1"/>
                          </a:solidFill>
                          <a:effectLst/>
                        </a:rPr>
                        <a:t> </a:t>
                      </a:r>
                      <a:endParaRPr lang="zh-CN" sz="1400" dirty="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a:solidFill>
                            <a:schemeClr val="tx1"/>
                          </a:solidFill>
                          <a:effectLst/>
                        </a:rPr>
                        <a:t> </a:t>
                      </a:r>
                      <a:endParaRPr lang="zh-CN" sz="140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a:solidFill>
                            <a:schemeClr val="tx1"/>
                          </a:solidFill>
                          <a:effectLst/>
                        </a:rPr>
                        <a:t> </a:t>
                      </a:r>
                      <a:endParaRPr lang="zh-CN" sz="140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a:solidFill>
                            <a:schemeClr val="tx1"/>
                          </a:solidFill>
                          <a:effectLst/>
                        </a:rPr>
                        <a:t>-2.26</a:t>
                      </a:r>
                      <a:endParaRPr lang="zh-CN" sz="1400">
                        <a:solidFill>
                          <a:schemeClr val="tx1"/>
                        </a:solidFill>
                        <a:effectLst/>
                        <a:latin typeface="Calibri"/>
                        <a:ea typeface="SimSun"/>
                        <a:cs typeface="Times New Roman"/>
                      </a:endParaRPr>
                    </a:p>
                  </a:txBody>
                  <a:tcPr marL="68580" marR="68580" marT="0" marB="0" anchor="b">
                    <a:noFill/>
                  </a:tcPr>
                </a:tc>
                <a:tc gridSpan="2">
                  <a:txBody>
                    <a:bodyPr/>
                    <a:lstStyle/>
                    <a:p>
                      <a:pPr algn="ctr">
                        <a:lnSpc>
                          <a:spcPct val="115000"/>
                        </a:lnSpc>
                        <a:spcAft>
                          <a:spcPts val="0"/>
                        </a:spcAft>
                      </a:pPr>
                      <a:r>
                        <a:rPr lang="en-US" sz="1100">
                          <a:solidFill>
                            <a:schemeClr val="tx1"/>
                          </a:solidFill>
                          <a:effectLst/>
                        </a:rPr>
                        <a:t>0.72</a:t>
                      </a:r>
                      <a:endParaRPr lang="zh-CN" sz="1400">
                        <a:solidFill>
                          <a:schemeClr val="tx1"/>
                        </a:solidFill>
                        <a:effectLst/>
                        <a:latin typeface="Calibri"/>
                        <a:ea typeface="SimSun"/>
                        <a:cs typeface="Times New Roman"/>
                      </a:endParaRPr>
                    </a:p>
                  </a:txBody>
                  <a:tcPr marL="68580" marR="68580" marT="0" marB="0" anchor="b">
                    <a:noFill/>
                  </a:tcPr>
                </a:tc>
                <a:tc hMerge="1">
                  <a:txBody>
                    <a:bodyPr/>
                    <a:lstStyle/>
                    <a:p>
                      <a:endParaRPr lang="zh-CN" altLang="en-US"/>
                    </a:p>
                  </a:txBody>
                  <a:tcPr/>
                </a:tc>
                <a:tc>
                  <a:txBody>
                    <a:bodyPr/>
                    <a:lstStyle/>
                    <a:p>
                      <a:pPr algn="ctr">
                        <a:lnSpc>
                          <a:spcPct val="115000"/>
                        </a:lnSpc>
                        <a:spcAft>
                          <a:spcPts val="0"/>
                        </a:spcAft>
                      </a:pPr>
                      <a:r>
                        <a:rPr lang="en-US" sz="1100">
                          <a:solidFill>
                            <a:schemeClr val="tx1"/>
                          </a:solidFill>
                          <a:effectLst/>
                        </a:rPr>
                        <a:t>-3.13</a:t>
                      </a:r>
                      <a:endParaRPr lang="zh-CN" sz="140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a:solidFill>
                            <a:schemeClr val="tx1"/>
                          </a:solidFill>
                          <a:effectLst/>
                        </a:rPr>
                        <a:t>0.00**</a:t>
                      </a:r>
                      <a:endParaRPr lang="zh-CN" sz="1400">
                        <a:solidFill>
                          <a:schemeClr val="tx1"/>
                        </a:solidFill>
                        <a:effectLst/>
                        <a:latin typeface="Calibri"/>
                        <a:ea typeface="SimSun"/>
                        <a:cs typeface="Times New Roman"/>
                      </a:endParaRPr>
                    </a:p>
                  </a:txBody>
                  <a:tcPr marL="68580" marR="68580" marT="0" marB="0" anchor="b">
                    <a:noFill/>
                  </a:tcPr>
                </a:tc>
              </a:tr>
              <a:tr h="560919">
                <a:tc>
                  <a:txBody>
                    <a:bodyPr/>
                    <a:lstStyle/>
                    <a:p>
                      <a:pPr algn="ctr">
                        <a:lnSpc>
                          <a:spcPct val="115000"/>
                        </a:lnSpc>
                        <a:spcAft>
                          <a:spcPts val="0"/>
                        </a:spcAft>
                      </a:pPr>
                      <a:r>
                        <a:rPr lang="en-US" sz="1100">
                          <a:solidFill>
                            <a:schemeClr val="tx1"/>
                          </a:solidFill>
                          <a:effectLst/>
                        </a:rPr>
                        <a:t>POLL</a:t>
                      </a:r>
                      <a:endParaRPr lang="zh-CN" sz="140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a:solidFill>
                            <a:schemeClr val="tx1"/>
                          </a:solidFill>
                          <a:effectLst/>
                        </a:rPr>
                        <a:t>-0.18</a:t>
                      </a:r>
                      <a:endParaRPr lang="zh-CN" sz="140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dirty="0">
                          <a:solidFill>
                            <a:schemeClr val="tx1"/>
                          </a:solidFill>
                          <a:effectLst/>
                        </a:rPr>
                        <a:t>0.05</a:t>
                      </a:r>
                      <a:endParaRPr lang="zh-CN" sz="1400" dirty="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dirty="0">
                          <a:solidFill>
                            <a:schemeClr val="tx1"/>
                          </a:solidFill>
                          <a:effectLst/>
                        </a:rPr>
                        <a:t>-3.68</a:t>
                      </a:r>
                      <a:endParaRPr lang="zh-CN" sz="1400" dirty="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a:solidFill>
                            <a:schemeClr val="tx1"/>
                          </a:solidFill>
                          <a:effectLst/>
                        </a:rPr>
                        <a:t>0.00**</a:t>
                      </a:r>
                      <a:endParaRPr lang="zh-CN" sz="140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a:solidFill>
                            <a:schemeClr val="tx1"/>
                          </a:solidFill>
                          <a:effectLst/>
                        </a:rPr>
                        <a:t>-0.16</a:t>
                      </a:r>
                      <a:endParaRPr lang="zh-CN" sz="1400">
                        <a:solidFill>
                          <a:schemeClr val="tx1"/>
                        </a:solidFill>
                        <a:effectLst/>
                        <a:latin typeface="Calibri"/>
                        <a:ea typeface="SimSun"/>
                        <a:cs typeface="Times New Roman"/>
                      </a:endParaRPr>
                    </a:p>
                  </a:txBody>
                  <a:tcPr marL="68580" marR="68580" marT="0" marB="0" anchor="b">
                    <a:noFill/>
                  </a:tcPr>
                </a:tc>
                <a:tc gridSpan="2">
                  <a:txBody>
                    <a:bodyPr/>
                    <a:lstStyle/>
                    <a:p>
                      <a:pPr algn="ctr">
                        <a:lnSpc>
                          <a:spcPct val="115000"/>
                        </a:lnSpc>
                        <a:spcAft>
                          <a:spcPts val="0"/>
                        </a:spcAft>
                      </a:pPr>
                      <a:r>
                        <a:rPr lang="en-US" sz="1100">
                          <a:solidFill>
                            <a:schemeClr val="tx1"/>
                          </a:solidFill>
                          <a:effectLst/>
                        </a:rPr>
                        <a:t>0.05</a:t>
                      </a:r>
                      <a:endParaRPr lang="zh-CN" sz="1400">
                        <a:solidFill>
                          <a:schemeClr val="tx1"/>
                        </a:solidFill>
                        <a:effectLst/>
                        <a:latin typeface="Calibri"/>
                        <a:ea typeface="SimSun"/>
                        <a:cs typeface="Times New Roman"/>
                      </a:endParaRPr>
                    </a:p>
                  </a:txBody>
                  <a:tcPr marL="68580" marR="68580" marT="0" marB="0" anchor="b">
                    <a:noFill/>
                  </a:tcPr>
                </a:tc>
                <a:tc hMerge="1">
                  <a:txBody>
                    <a:bodyPr/>
                    <a:lstStyle/>
                    <a:p>
                      <a:endParaRPr lang="zh-CN" altLang="en-US"/>
                    </a:p>
                  </a:txBody>
                  <a:tcPr/>
                </a:tc>
                <a:tc>
                  <a:txBody>
                    <a:bodyPr/>
                    <a:lstStyle/>
                    <a:p>
                      <a:pPr algn="ctr">
                        <a:lnSpc>
                          <a:spcPct val="115000"/>
                        </a:lnSpc>
                        <a:spcAft>
                          <a:spcPts val="0"/>
                        </a:spcAft>
                      </a:pPr>
                      <a:r>
                        <a:rPr lang="en-US" sz="1100">
                          <a:solidFill>
                            <a:schemeClr val="tx1"/>
                          </a:solidFill>
                          <a:effectLst/>
                        </a:rPr>
                        <a:t>-3.3</a:t>
                      </a:r>
                      <a:endParaRPr lang="zh-CN" sz="140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a:solidFill>
                            <a:schemeClr val="tx1"/>
                          </a:solidFill>
                          <a:effectLst/>
                        </a:rPr>
                        <a:t>0.00**</a:t>
                      </a:r>
                      <a:endParaRPr lang="zh-CN" sz="1400">
                        <a:solidFill>
                          <a:schemeClr val="tx1"/>
                        </a:solidFill>
                        <a:effectLst/>
                        <a:latin typeface="Calibri"/>
                        <a:ea typeface="SimSun"/>
                        <a:cs typeface="Times New Roman"/>
                      </a:endParaRPr>
                    </a:p>
                  </a:txBody>
                  <a:tcPr marL="68580" marR="68580" marT="0" marB="0" anchor="b">
                    <a:noFill/>
                  </a:tcPr>
                </a:tc>
              </a:tr>
              <a:tr h="316367">
                <a:tc>
                  <a:txBody>
                    <a:bodyPr/>
                    <a:lstStyle/>
                    <a:p>
                      <a:pPr algn="ctr">
                        <a:lnSpc>
                          <a:spcPct val="115000"/>
                        </a:lnSpc>
                        <a:spcAft>
                          <a:spcPts val="0"/>
                        </a:spcAft>
                      </a:pPr>
                      <a:r>
                        <a:rPr lang="en-US" sz="1100">
                          <a:solidFill>
                            <a:schemeClr val="tx1"/>
                          </a:solidFill>
                          <a:effectLst/>
                        </a:rPr>
                        <a:t>PSEC</a:t>
                      </a:r>
                      <a:endParaRPr lang="zh-CN" sz="140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a:solidFill>
                            <a:schemeClr val="tx1"/>
                          </a:solidFill>
                          <a:effectLst/>
                        </a:rPr>
                        <a:t>12.32</a:t>
                      </a:r>
                      <a:endParaRPr lang="zh-CN" sz="140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a:solidFill>
                            <a:schemeClr val="tx1"/>
                          </a:solidFill>
                          <a:effectLst/>
                        </a:rPr>
                        <a:t>5.14</a:t>
                      </a:r>
                      <a:endParaRPr lang="zh-CN" sz="140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dirty="0">
                          <a:solidFill>
                            <a:schemeClr val="tx1"/>
                          </a:solidFill>
                          <a:effectLst/>
                        </a:rPr>
                        <a:t>2.4</a:t>
                      </a:r>
                      <a:endParaRPr lang="zh-CN" sz="1400" dirty="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dirty="0">
                          <a:solidFill>
                            <a:schemeClr val="tx1"/>
                          </a:solidFill>
                          <a:effectLst/>
                        </a:rPr>
                        <a:t>0.02*</a:t>
                      </a:r>
                      <a:endParaRPr lang="zh-CN" sz="1400" dirty="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a:solidFill>
                            <a:schemeClr val="tx1"/>
                          </a:solidFill>
                          <a:effectLst/>
                        </a:rPr>
                        <a:t>12.12</a:t>
                      </a:r>
                      <a:endParaRPr lang="zh-CN" sz="1400">
                        <a:solidFill>
                          <a:schemeClr val="tx1"/>
                        </a:solidFill>
                        <a:effectLst/>
                        <a:latin typeface="Calibri"/>
                        <a:ea typeface="SimSun"/>
                        <a:cs typeface="Times New Roman"/>
                      </a:endParaRPr>
                    </a:p>
                  </a:txBody>
                  <a:tcPr marL="68580" marR="68580" marT="0" marB="0" anchor="b">
                    <a:noFill/>
                  </a:tcPr>
                </a:tc>
                <a:tc gridSpan="2">
                  <a:txBody>
                    <a:bodyPr/>
                    <a:lstStyle/>
                    <a:p>
                      <a:pPr algn="ctr">
                        <a:lnSpc>
                          <a:spcPct val="115000"/>
                        </a:lnSpc>
                        <a:spcAft>
                          <a:spcPts val="0"/>
                        </a:spcAft>
                      </a:pPr>
                      <a:r>
                        <a:rPr lang="en-US" sz="1100">
                          <a:solidFill>
                            <a:schemeClr val="tx1"/>
                          </a:solidFill>
                          <a:effectLst/>
                        </a:rPr>
                        <a:t>4.98</a:t>
                      </a:r>
                      <a:endParaRPr lang="zh-CN" sz="1400">
                        <a:solidFill>
                          <a:schemeClr val="tx1"/>
                        </a:solidFill>
                        <a:effectLst/>
                        <a:latin typeface="Calibri"/>
                        <a:ea typeface="SimSun"/>
                        <a:cs typeface="Times New Roman"/>
                      </a:endParaRPr>
                    </a:p>
                  </a:txBody>
                  <a:tcPr marL="68580" marR="68580" marT="0" marB="0" anchor="b">
                    <a:noFill/>
                  </a:tcPr>
                </a:tc>
                <a:tc hMerge="1">
                  <a:txBody>
                    <a:bodyPr/>
                    <a:lstStyle/>
                    <a:p>
                      <a:endParaRPr lang="zh-CN" altLang="en-US"/>
                    </a:p>
                  </a:txBody>
                  <a:tcPr/>
                </a:tc>
                <a:tc>
                  <a:txBody>
                    <a:bodyPr/>
                    <a:lstStyle/>
                    <a:p>
                      <a:pPr algn="ctr">
                        <a:lnSpc>
                          <a:spcPct val="115000"/>
                        </a:lnSpc>
                        <a:spcAft>
                          <a:spcPts val="0"/>
                        </a:spcAft>
                      </a:pPr>
                      <a:r>
                        <a:rPr lang="en-US" sz="1100">
                          <a:solidFill>
                            <a:schemeClr val="tx1"/>
                          </a:solidFill>
                          <a:effectLst/>
                        </a:rPr>
                        <a:t>2.43</a:t>
                      </a:r>
                      <a:endParaRPr lang="zh-CN" sz="140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dirty="0">
                          <a:solidFill>
                            <a:schemeClr val="tx1"/>
                          </a:solidFill>
                          <a:effectLst/>
                        </a:rPr>
                        <a:t>0.02*</a:t>
                      </a:r>
                      <a:endParaRPr lang="zh-CN" sz="1400" dirty="0">
                        <a:solidFill>
                          <a:schemeClr val="tx1"/>
                        </a:solidFill>
                        <a:effectLst/>
                        <a:latin typeface="Calibri"/>
                        <a:ea typeface="SimSun"/>
                        <a:cs typeface="Times New Roman"/>
                      </a:endParaRPr>
                    </a:p>
                  </a:txBody>
                  <a:tcPr marL="68580" marR="68580" marT="0" marB="0" anchor="b">
                    <a:noFill/>
                  </a:tcPr>
                </a:tc>
              </a:tr>
              <a:tr h="316367">
                <a:tc>
                  <a:txBody>
                    <a:bodyPr/>
                    <a:lstStyle/>
                    <a:p>
                      <a:pPr algn="ctr">
                        <a:lnSpc>
                          <a:spcPct val="115000"/>
                        </a:lnSpc>
                        <a:spcAft>
                          <a:spcPts val="0"/>
                        </a:spcAft>
                      </a:pPr>
                      <a:r>
                        <a:rPr lang="en-US" sz="1100">
                          <a:solidFill>
                            <a:schemeClr val="tx1"/>
                          </a:solidFill>
                          <a:effectLst/>
                        </a:rPr>
                        <a:t>MAYOR</a:t>
                      </a:r>
                      <a:endParaRPr lang="zh-CN" sz="140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a:solidFill>
                            <a:schemeClr val="tx1"/>
                          </a:solidFill>
                          <a:effectLst/>
                        </a:rPr>
                        <a:t>2.13</a:t>
                      </a:r>
                      <a:endParaRPr lang="zh-CN" sz="140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a:solidFill>
                            <a:schemeClr val="tx1"/>
                          </a:solidFill>
                          <a:effectLst/>
                        </a:rPr>
                        <a:t>1.71</a:t>
                      </a:r>
                      <a:endParaRPr lang="zh-CN" sz="140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a:solidFill>
                            <a:schemeClr val="tx1"/>
                          </a:solidFill>
                          <a:effectLst/>
                        </a:rPr>
                        <a:t>1.25</a:t>
                      </a:r>
                      <a:endParaRPr lang="zh-CN" sz="140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dirty="0">
                          <a:solidFill>
                            <a:schemeClr val="tx1"/>
                          </a:solidFill>
                          <a:effectLst/>
                        </a:rPr>
                        <a:t>0.22</a:t>
                      </a:r>
                      <a:endParaRPr lang="zh-CN" sz="1400" dirty="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a:solidFill>
                            <a:schemeClr val="tx1"/>
                          </a:solidFill>
                          <a:effectLst/>
                        </a:rPr>
                        <a:t>2.9</a:t>
                      </a:r>
                      <a:endParaRPr lang="zh-CN" sz="1400">
                        <a:solidFill>
                          <a:schemeClr val="tx1"/>
                        </a:solidFill>
                        <a:effectLst/>
                        <a:latin typeface="Calibri"/>
                        <a:ea typeface="SimSun"/>
                        <a:cs typeface="Times New Roman"/>
                      </a:endParaRPr>
                    </a:p>
                  </a:txBody>
                  <a:tcPr marL="68580" marR="68580" marT="0" marB="0" anchor="b">
                    <a:noFill/>
                  </a:tcPr>
                </a:tc>
                <a:tc gridSpan="2">
                  <a:txBody>
                    <a:bodyPr/>
                    <a:lstStyle/>
                    <a:p>
                      <a:pPr algn="ctr">
                        <a:lnSpc>
                          <a:spcPct val="115000"/>
                        </a:lnSpc>
                        <a:spcAft>
                          <a:spcPts val="0"/>
                        </a:spcAft>
                      </a:pPr>
                      <a:r>
                        <a:rPr lang="en-US" sz="1100">
                          <a:solidFill>
                            <a:schemeClr val="tx1"/>
                          </a:solidFill>
                          <a:effectLst/>
                        </a:rPr>
                        <a:t>1.69</a:t>
                      </a:r>
                      <a:endParaRPr lang="zh-CN" sz="1400">
                        <a:solidFill>
                          <a:schemeClr val="tx1"/>
                        </a:solidFill>
                        <a:effectLst/>
                        <a:latin typeface="Calibri"/>
                        <a:ea typeface="SimSun"/>
                        <a:cs typeface="Times New Roman"/>
                      </a:endParaRPr>
                    </a:p>
                  </a:txBody>
                  <a:tcPr marL="68580" marR="68580" marT="0" marB="0" anchor="b">
                    <a:noFill/>
                  </a:tcPr>
                </a:tc>
                <a:tc hMerge="1">
                  <a:txBody>
                    <a:bodyPr/>
                    <a:lstStyle/>
                    <a:p>
                      <a:endParaRPr lang="zh-CN" altLang="en-US"/>
                    </a:p>
                  </a:txBody>
                  <a:tcPr/>
                </a:tc>
                <a:tc>
                  <a:txBody>
                    <a:bodyPr/>
                    <a:lstStyle/>
                    <a:p>
                      <a:pPr algn="ctr">
                        <a:lnSpc>
                          <a:spcPct val="115000"/>
                        </a:lnSpc>
                        <a:spcAft>
                          <a:spcPts val="0"/>
                        </a:spcAft>
                      </a:pPr>
                      <a:r>
                        <a:rPr lang="en-US" sz="1100">
                          <a:solidFill>
                            <a:schemeClr val="tx1"/>
                          </a:solidFill>
                          <a:effectLst/>
                        </a:rPr>
                        <a:t>1.69</a:t>
                      </a:r>
                      <a:endParaRPr lang="zh-CN" sz="140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a:solidFill>
                            <a:schemeClr val="tx1"/>
                          </a:solidFill>
                          <a:effectLst/>
                        </a:rPr>
                        <a:t>0.09</a:t>
                      </a:r>
                      <a:endParaRPr lang="zh-CN" sz="1400">
                        <a:solidFill>
                          <a:schemeClr val="tx1"/>
                        </a:solidFill>
                        <a:effectLst/>
                        <a:latin typeface="Calibri"/>
                        <a:ea typeface="SimSun"/>
                        <a:cs typeface="Times New Roman"/>
                      </a:endParaRPr>
                    </a:p>
                  </a:txBody>
                  <a:tcPr marL="68580" marR="68580" marT="0" marB="0" anchor="b">
                    <a:noFill/>
                  </a:tcPr>
                </a:tc>
              </a:tr>
              <a:tr h="316367">
                <a:tc>
                  <a:txBody>
                    <a:bodyPr/>
                    <a:lstStyle/>
                    <a:p>
                      <a:pPr algn="ctr">
                        <a:lnSpc>
                          <a:spcPct val="115000"/>
                        </a:lnSpc>
                        <a:spcAft>
                          <a:spcPts val="0"/>
                        </a:spcAft>
                      </a:pPr>
                      <a:r>
                        <a:rPr lang="en-US" sz="1100" dirty="0">
                          <a:solidFill>
                            <a:schemeClr val="tx1"/>
                          </a:solidFill>
                          <a:effectLst/>
                        </a:rPr>
                        <a:t>AGE</a:t>
                      </a:r>
                      <a:endParaRPr lang="zh-CN" sz="1400" dirty="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a:solidFill>
                            <a:schemeClr val="tx1"/>
                          </a:solidFill>
                          <a:effectLst/>
                        </a:rPr>
                        <a:t>0.19</a:t>
                      </a:r>
                      <a:endParaRPr lang="zh-CN" sz="140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a:solidFill>
                            <a:schemeClr val="tx1"/>
                          </a:solidFill>
                          <a:effectLst/>
                        </a:rPr>
                        <a:t>0.24</a:t>
                      </a:r>
                      <a:endParaRPr lang="zh-CN" sz="140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a:solidFill>
                            <a:schemeClr val="tx1"/>
                          </a:solidFill>
                          <a:effectLst/>
                        </a:rPr>
                        <a:t>0.81</a:t>
                      </a:r>
                      <a:endParaRPr lang="zh-CN" sz="140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dirty="0">
                          <a:solidFill>
                            <a:schemeClr val="tx1"/>
                          </a:solidFill>
                          <a:effectLst/>
                        </a:rPr>
                        <a:t>0.42</a:t>
                      </a:r>
                      <a:endParaRPr lang="zh-CN" sz="1400" dirty="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a:solidFill>
                            <a:schemeClr val="tx1"/>
                          </a:solidFill>
                          <a:effectLst/>
                        </a:rPr>
                        <a:t>0.29</a:t>
                      </a:r>
                      <a:endParaRPr lang="zh-CN" sz="1400">
                        <a:solidFill>
                          <a:schemeClr val="tx1"/>
                        </a:solidFill>
                        <a:effectLst/>
                        <a:latin typeface="Calibri"/>
                        <a:ea typeface="SimSun"/>
                        <a:cs typeface="Times New Roman"/>
                      </a:endParaRPr>
                    </a:p>
                  </a:txBody>
                  <a:tcPr marL="68580" marR="68580" marT="0" marB="0" anchor="b">
                    <a:noFill/>
                  </a:tcPr>
                </a:tc>
                <a:tc gridSpan="2">
                  <a:txBody>
                    <a:bodyPr/>
                    <a:lstStyle/>
                    <a:p>
                      <a:pPr algn="ctr">
                        <a:lnSpc>
                          <a:spcPct val="115000"/>
                        </a:lnSpc>
                        <a:spcAft>
                          <a:spcPts val="0"/>
                        </a:spcAft>
                      </a:pPr>
                      <a:r>
                        <a:rPr lang="en-US" sz="1100">
                          <a:solidFill>
                            <a:schemeClr val="tx1"/>
                          </a:solidFill>
                          <a:effectLst/>
                        </a:rPr>
                        <a:t>0.23</a:t>
                      </a:r>
                      <a:endParaRPr lang="zh-CN" sz="1400">
                        <a:solidFill>
                          <a:schemeClr val="tx1"/>
                        </a:solidFill>
                        <a:effectLst/>
                        <a:latin typeface="Calibri"/>
                        <a:ea typeface="SimSun"/>
                        <a:cs typeface="Times New Roman"/>
                      </a:endParaRPr>
                    </a:p>
                  </a:txBody>
                  <a:tcPr marL="68580" marR="68580" marT="0" marB="0" anchor="b">
                    <a:noFill/>
                  </a:tcPr>
                </a:tc>
                <a:tc hMerge="1">
                  <a:txBody>
                    <a:bodyPr/>
                    <a:lstStyle/>
                    <a:p>
                      <a:endParaRPr lang="zh-CN" altLang="en-US"/>
                    </a:p>
                  </a:txBody>
                  <a:tcPr/>
                </a:tc>
                <a:tc>
                  <a:txBody>
                    <a:bodyPr/>
                    <a:lstStyle/>
                    <a:p>
                      <a:pPr algn="ctr">
                        <a:lnSpc>
                          <a:spcPct val="115000"/>
                        </a:lnSpc>
                        <a:spcAft>
                          <a:spcPts val="0"/>
                        </a:spcAft>
                      </a:pPr>
                      <a:r>
                        <a:rPr lang="en-US" sz="1100">
                          <a:solidFill>
                            <a:schemeClr val="tx1"/>
                          </a:solidFill>
                          <a:effectLst/>
                        </a:rPr>
                        <a:t>1.26</a:t>
                      </a:r>
                      <a:endParaRPr lang="zh-CN" sz="140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a:solidFill>
                            <a:schemeClr val="tx1"/>
                          </a:solidFill>
                          <a:effectLst/>
                        </a:rPr>
                        <a:t>0.21</a:t>
                      </a:r>
                      <a:endParaRPr lang="zh-CN" sz="1400">
                        <a:solidFill>
                          <a:schemeClr val="tx1"/>
                        </a:solidFill>
                        <a:effectLst/>
                        <a:latin typeface="Calibri"/>
                        <a:ea typeface="SimSun"/>
                        <a:cs typeface="Times New Roman"/>
                      </a:endParaRPr>
                    </a:p>
                  </a:txBody>
                  <a:tcPr marL="68580" marR="68580" marT="0" marB="0" anchor="b">
                    <a:noFill/>
                  </a:tcPr>
                </a:tc>
              </a:tr>
              <a:tr h="316367">
                <a:tc>
                  <a:txBody>
                    <a:bodyPr/>
                    <a:lstStyle/>
                    <a:p>
                      <a:pPr algn="ctr">
                        <a:lnSpc>
                          <a:spcPct val="115000"/>
                        </a:lnSpc>
                        <a:spcAft>
                          <a:spcPts val="0"/>
                        </a:spcAft>
                      </a:pPr>
                      <a:r>
                        <a:rPr lang="en-US" sz="1100">
                          <a:solidFill>
                            <a:schemeClr val="tx1"/>
                          </a:solidFill>
                          <a:effectLst/>
                        </a:rPr>
                        <a:t>EDU</a:t>
                      </a:r>
                      <a:endParaRPr lang="zh-CN" sz="140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a:solidFill>
                            <a:schemeClr val="tx1"/>
                          </a:solidFill>
                          <a:effectLst/>
                        </a:rPr>
                        <a:t>0.15</a:t>
                      </a:r>
                      <a:endParaRPr lang="zh-CN" sz="140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a:solidFill>
                            <a:schemeClr val="tx1"/>
                          </a:solidFill>
                          <a:effectLst/>
                        </a:rPr>
                        <a:t>1.58</a:t>
                      </a:r>
                      <a:endParaRPr lang="zh-CN" sz="140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a:solidFill>
                            <a:schemeClr val="tx1"/>
                          </a:solidFill>
                          <a:effectLst/>
                        </a:rPr>
                        <a:t>0.1</a:t>
                      </a:r>
                      <a:endParaRPr lang="zh-CN" sz="140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dirty="0">
                          <a:solidFill>
                            <a:schemeClr val="tx1"/>
                          </a:solidFill>
                          <a:effectLst/>
                        </a:rPr>
                        <a:t>0.92</a:t>
                      </a:r>
                      <a:endParaRPr lang="zh-CN" sz="1400" dirty="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dirty="0">
                          <a:solidFill>
                            <a:schemeClr val="tx1"/>
                          </a:solidFill>
                          <a:effectLst/>
                        </a:rPr>
                        <a:t>0.49</a:t>
                      </a:r>
                      <a:endParaRPr lang="zh-CN" sz="1400" dirty="0">
                        <a:solidFill>
                          <a:schemeClr val="tx1"/>
                        </a:solidFill>
                        <a:effectLst/>
                        <a:latin typeface="Calibri"/>
                        <a:ea typeface="SimSun"/>
                        <a:cs typeface="Times New Roman"/>
                      </a:endParaRPr>
                    </a:p>
                  </a:txBody>
                  <a:tcPr marL="68580" marR="68580" marT="0" marB="0" anchor="b">
                    <a:noFill/>
                  </a:tcPr>
                </a:tc>
                <a:tc gridSpan="2">
                  <a:txBody>
                    <a:bodyPr/>
                    <a:lstStyle/>
                    <a:p>
                      <a:pPr algn="ctr">
                        <a:lnSpc>
                          <a:spcPct val="115000"/>
                        </a:lnSpc>
                        <a:spcAft>
                          <a:spcPts val="0"/>
                        </a:spcAft>
                      </a:pPr>
                      <a:r>
                        <a:rPr lang="en-US" sz="1100">
                          <a:solidFill>
                            <a:schemeClr val="tx1"/>
                          </a:solidFill>
                          <a:effectLst/>
                        </a:rPr>
                        <a:t>1.52</a:t>
                      </a:r>
                      <a:endParaRPr lang="zh-CN" sz="1400">
                        <a:solidFill>
                          <a:schemeClr val="tx1"/>
                        </a:solidFill>
                        <a:effectLst/>
                        <a:latin typeface="Calibri"/>
                        <a:ea typeface="SimSun"/>
                        <a:cs typeface="Times New Roman"/>
                      </a:endParaRPr>
                    </a:p>
                  </a:txBody>
                  <a:tcPr marL="68580" marR="68580" marT="0" marB="0" anchor="b">
                    <a:noFill/>
                  </a:tcPr>
                </a:tc>
                <a:tc hMerge="1">
                  <a:txBody>
                    <a:bodyPr/>
                    <a:lstStyle/>
                    <a:p>
                      <a:endParaRPr lang="zh-CN" altLang="en-US"/>
                    </a:p>
                  </a:txBody>
                  <a:tcPr/>
                </a:tc>
                <a:tc>
                  <a:txBody>
                    <a:bodyPr/>
                    <a:lstStyle/>
                    <a:p>
                      <a:pPr algn="ctr">
                        <a:lnSpc>
                          <a:spcPct val="115000"/>
                        </a:lnSpc>
                        <a:spcAft>
                          <a:spcPts val="0"/>
                        </a:spcAft>
                      </a:pPr>
                      <a:r>
                        <a:rPr lang="en-US" sz="1100">
                          <a:solidFill>
                            <a:schemeClr val="tx1"/>
                          </a:solidFill>
                          <a:effectLst/>
                        </a:rPr>
                        <a:t>0.32</a:t>
                      </a:r>
                      <a:endParaRPr lang="zh-CN" sz="140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a:solidFill>
                            <a:schemeClr val="tx1"/>
                          </a:solidFill>
                          <a:effectLst/>
                        </a:rPr>
                        <a:t>0.75</a:t>
                      </a:r>
                      <a:endParaRPr lang="zh-CN" sz="1400">
                        <a:solidFill>
                          <a:schemeClr val="tx1"/>
                        </a:solidFill>
                        <a:effectLst/>
                        <a:latin typeface="Calibri"/>
                        <a:ea typeface="SimSun"/>
                        <a:cs typeface="Times New Roman"/>
                      </a:endParaRPr>
                    </a:p>
                  </a:txBody>
                  <a:tcPr marL="68580" marR="68580" marT="0" marB="0" anchor="b">
                    <a:noFill/>
                  </a:tcPr>
                </a:tc>
              </a:tr>
              <a:tr h="316367">
                <a:tc>
                  <a:txBody>
                    <a:bodyPr/>
                    <a:lstStyle/>
                    <a:p>
                      <a:pPr algn="ctr">
                        <a:lnSpc>
                          <a:spcPct val="115000"/>
                        </a:lnSpc>
                        <a:spcAft>
                          <a:spcPts val="0"/>
                        </a:spcAft>
                      </a:pPr>
                      <a:r>
                        <a:rPr lang="en-US" sz="1100">
                          <a:solidFill>
                            <a:schemeClr val="tx1"/>
                          </a:solidFill>
                          <a:effectLst/>
                        </a:rPr>
                        <a:t>FREV</a:t>
                      </a:r>
                      <a:endParaRPr lang="zh-CN" sz="140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a:solidFill>
                            <a:schemeClr val="tx1"/>
                          </a:solidFill>
                          <a:effectLst/>
                        </a:rPr>
                        <a:t>3.2</a:t>
                      </a:r>
                      <a:endParaRPr lang="zh-CN" sz="140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a:solidFill>
                            <a:schemeClr val="tx1"/>
                          </a:solidFill>
                          <a:effectLst/>
                        </a:rPr>
                        <a:t>2.42</a:t>
                      </a:r>
                      <a:endParaRPr lang="zh-CN" sz="140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a:solidFill>
                            <a:schemeClr val="tx1"/>
                          </a:solidFill>
                          <a:effectLst/>
                        </a:rPr>
                        <a:t>1.32</a:t>
                      </a:r>
                      <a:endParaRPr lang="zh-CN" sz="140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a:solidFill>
                            <a:schemeClr val="tx1"/>
                          </a:solidFill>
                          <a:effectLst/>
                        </a:rPr>
                        <a:t>0.19</a:t>
                      </a:r>
                      <a:endParaRPr lang="zh-CN" sz="140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dirty="0">
                          <a:solidFill>
                            <a:schemeClr val="tx1"/>
                          </a:solidFill>
                          <a:effectLst/>
                        </a:rPr>
                        <a:t>4.15</a:t>
                      </a:r>
                      <a:endParaRPr lang="zh-CN" sz="1400" dirty="0">
                        <a:solidFill>
                          <a:schemeClr val="tx1"/>
                        </a:solidFill>
                        <a:effectLst/>
                        <a:latin typeface="Calibri"/>
                        <a:ea typeface="SimSun"/>
                        <a:cs typeface="Times New Roman"/>
                      </a:endParaRPr>
                    </a:p>
                  </a:txBody>
                  <a:tcPr marL="68580" marR="68580" marT="0" marB="0" anchor="b">
                    <a:noFill/>
                  </a:tcPr>
                </a:tc>
                <a:tc gridSpan="2">
                  <a:txBody>
                    <a:bodyPr/>
                    <a:lstStyle/>
                    <a:p>
                      <a:pPr algn="ctr">
                        <a:lnSpc>
                          <a:spcPct val="115000"/>
                        </a:lnSpc>
                        <a:spcAft>
                          <a:spcPts val="0"/>
                        </a:spcAft>
                      </a:pPr>
                      <a:r>
                        <a:rPr lang="en-US" sz="1100">
                          <a:solidFill>
                            <a:schemeClr val="tx1"/>
                          </a:solidFill>
                          <a:effectLst/>
                        </a:rPr>
                        <a:t>2.4</a:t>
                      </a:r>
                      <a:endParaRPr lang="zh-CN" sz="1400">
                        <a:solidFill>
                          <a:schemeClr val="tx1"/>
                        </a:solidFill>
                        <a:effectLst/>
                        <a:latin typeface="Calibri"/>
                        <a:ea typeface="SimSun"/>
                        <a:cs typeface="Times New Roman"/>
                      </a:endParaRPr>
                    </a:p>
                  </a:txBody>
                  <a:tcPr marL="68580" marR="68580" marT="0" marB="0" anchor="b">
                    <a:noFill/>
                  </a:tcPr>
                </a:tc>
                <a:tc hMerge="1">
                  <a:txBody>
                    <a:bodyPr/>
                    <a:lstStyle/>
                    <a:p>
                      <a:endParaRPr lang="zh-CN" altLang="en-US"/>
                    </a:p>
                  </a:txBody>
                  <a:tcPr/>
                </a:tc>
                <a:tc>
                  <a:txBody>
                    <a:bodyPr/>
                    <a:lstStyle/>
                    <a:p>
                      <a:pPr algn="ctr">
                        <a:lnSpc>
                          <a:spcPct val="115000"/>
                        </a:lnSpc>
                        <a:spcAft>
                          <a:spcPts val="0"/>
                        </a:spcAft>
                      </a:pPr>
                      <a:r>
                        <a:rPr lang="en-US" sz="1100">
                          <a:solidFill>
                            <a:schemeClr val="tx1"/>
                          </a:solidFill>
                          <a:effectLst/>
                        </a:rPr>
                        <a:t>1.73</a:t>
                      </a:r>
                      <a:endParaRPr lang="zh-CN" sz="140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a:solidFill>
                            <a:schemeClr val="tx1"/>
                          </a:solidFill>
                          <a:effectLst/>
                        </a:rPr>
                        <a:t>0.09</a:t>
                      </a:r>
                      <a:endParaRPr lang="zh-CN" sz="1400">
                        <a:solidFill>
                          <a:schemeClr val="tx1"/>
                        </a:solidFill>
                        <a:effectLst/>
                        <a:latin typeface="Calibri"/>
                        <a:ea typeface="SimSun"/>
                        <a:cs typeface="Times New Roman"/>
                      </a:endParaRPr>
                    </a:p>
                  </a:txBody>
                  <a:tcPr marL="68580" marR="68580" marT="0" marB="0" anchor="b">
                    <a:noFill/>
                  </a:tcPr>
                </a:tc>
              </a:tr>
              <a:tr h="316367">
                <a:tc>
                  <a:txBody>
                    <a:bodyPr/>
                    <a:lstStyle/>
                    <a:p>
                      <a:pPr algn="ctr">
                        <a:lnSpc>
                          <a:spcPct val="115000"/>
                        </a:lnSpc>
                        <a:spcAft>
                          <a:spcPts val="0"/>
                        </a:spcAft>
                      </a:pPr>
                      <a:r>
                        <a:rPr lang="en-US" sz="1100">
                          <a:solidFill>
                            <a:schemeClr val="tx1"/>
                          </a:solidFill>
                          <a:effectLst/>
                        </a:rPr>
                        <a:t>FDI</a:t>
                      </a:r>
                      <a:endParaRPr lang="zh-CN" sz="140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a:solidFill>
                            <a:schemeClr val="tx1"/>
                          </a:solidFill>
                          <a:effectLst/>
                        </a:rPr>
                        <a:t>0.28</a:t>
                      </a:r>
                      <a:endParaRPr lang="zh-CN" sz="140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a:solidFill>
                            <a:schemeClr val="tx1"/>
                          </a:solidFill>
                          <a:effectLst/>
                        </a:rPr>
                        <a:t>0.32</a:t>
                      </a:r>
                      <a:endParaRPr lang="zh-CN" sz="140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a:solidFill>
                            <a:schemeClr val="tx1"/>
                          </a:solidFill>
                          <a:effectLst/>
                        </a:rPr>
                        <a:t>0.89</a:t>
                      </a:r>
                      <a:endParaRPr lang="zh-CN" sz="140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a:solidFill>
                            <a:schemeClr val="tx1"/>
                          </a:solidFill>
                          <a:effectLst/>
                        </a:rPr>
                        <a:t>0.38</a:t>
                      </a:r>
                      <a:endParaRPr lang="zh-CN" sz="140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dirty="0">
                          <a:solidFill>
                            <a:schemeClr val="tx1"/>
                          </a:solidFill>
                          <a:effectLst/>
                        </a:rPr>
                        <a:t>0.15</a:t>
                      </a:r>
                      <a:endParaRPr lang="zh-CN" sz="1400" dirty="0">
                        <a:solidFill>
                          <a:schemeClr val="tx1"/>
                        </a:solidFill>
                        <a:effectLst/>
                        <a:latin typeface="Calibri"/>
                        <a:ea typeface="SimSun"/>
                        <a:cs typeface="Times New Roman"/>
                      </a:endParaRPr>
                    </a:p>
                  </a:txBody>
                  <a:tcPr marL="68580" marR="68580" marT="0" marB="0" anchor="b">
                    <a:noFill/>
                  </a:tcPr>
                </a:tc>
                <a:tc gridSpan="2">
                  <a:txBody>
                    <a:bodyPr/>
                    <a:lstStyle/>
                    <a:p>
                      <a:pPr algn="ctr">
                        <a:lnSpc>
                          <a:spcPct val="115000"/>
                        </a:lnSpc>
                        <a:spcAft>
                          <a:spcPts val="0"/>
                        </a:spcAft>
                      </a:pPr>
                      <a:r>
                        <a:rPr lang="en-US" sz="1100" dirty="0">
                          <a:solidFill>
                            <a:schemeClr val="tx1"/>
                          </a:solidFill>
                          <a:effectLst/>
                        </a:rPr>
                        <a:t>0.31</a:t>
                      </a:r>
                      <a:endParaRPr lang="zh-CN" sz="1400" dirty="0">
                        <a:solidFill>
                          <a:schemeClr val="tx1"/>
                        </a:solidFill>
                        <a:effectLst/>
                        <a:latin typeface="Calibri"/>
                        <a:ea typeface="SimSun"/>
                        <a:cs typeface="Times New Roman"/>
                      </a:endParaRPr>
                    </a:p>
                  </a:txBody>
                  <a:tcPr marL="68580" marR="68580" marT="0" marB="0" anchor="b">
                    <a:noFill/>
                  </a:tcPr>
                </a:tc>
                <a:tc hMerge="1">
                  <a:txBody>
                    <a:bodyPr/>
                    <a:lstStyle/>
                    <a:p>
                      <a:endParaRPr lang="zh-CN" altLang="en-US"/>
                    </a:p>
                  </a:txBody>
                  <a:tcPr/>
                </a:tc>
                <a:tc>
                  <a:txBody>
                    <a:bodyPr/>
                    <a:lstStyle/>
                    <a:p>
                      <a:pPr algn="ctr">
                        <a:lnSpc>
                          <a:spcPct val="115000"/>
                        </a:lnSpc>
                        <a:spcAft>
                          <a:spcPts val="0"/>
                        </a:spcAft>
                      </a:pPr>
                      <a:r>
                        <a:rPr lang="en-US" sz="1100">
                          <a:solidFill>
                            <a:schemeClr val="tx1"/>
                          </a:solidFill>
                          <a:effectLst/>
                        </a:rPr>
                        <a:t>0.49</a:t>
                      </a:r>
                      <a:endParaRPr lang="zh-CN" sz="140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a:solidFill>
                            <a:schemeClr val="tx1"/>
                          </a:solidFill>
                          <a:effectLst/>
                        </a:rPr>
                        <a:t>0.63</a:t>
                      </a:r>
                      <a:endParaRPr lang="zh-CN" sz="1400">
                        <a:solidFill>
                          <a:schemeClr val="tx1"/>
                        </a:solidFill>
                        <a:effectLst/>
                        <a:latin typeface="Calibri"/>
                        <a:ea typeface="SimSun"/>
                        <a:cs typeface="Times New Roman"/>
                      </a:endParaRPr>
                    </a:p>
                  </a:txBody>
                  <a:tcPr marL="68580" marR="68580" marT="0" marB="0" anchor="b">
                    <a:noFill/>
                  </a:tcPr>
                </a:tc>
              </a:tr>
              <a:tr h="316367">
                <a:tc>
                  <a:txBody>
                    <a:bodyPr/>
                    <a:lstStyle/>
                    <a:p>
                      <a:pPr algn="ctr">
                        <a:lnSpc>
                          <a:spcPct val="115000"/>
                        </a:lnSpc>
                        <a:spcAft>
                          <a:spcPts val="0"/>
                        </a:spcAft>
                      </a:pPr>
                      <a:r>
                        <a:rPr lang="en-US" sz="1100">
                          <a:solidFill>
                            <a:schemeClr val="tx1"/>
                          </a:solidFill>
                          <a:effectLst/>
                        </a:rPr>
                        <a:t>HCAP</a:t>
                      </a:r>
                      <a:endParaRPr lang="zh-CN" sz="140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a:solidFill>
                            <a:schemeClr val="tx1"/>
                          </a:solidFill>
                          <a:effectLst/>
                        </a:rPr>
                        <a:t>0.13</a:t>
                      </a:r>
                      <a:endParaRPr lang="zh-CN" sz="140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a:solidFill>
                            <a:schemeClr val="tx1"/>
                          </a:solidFill>
                          <a:effectLst/>
                        </a:rPr>
                        <a:t>0.073</a:t>
                      </a:r>
                      <a:endParaRPr lang="zh-CN" sz="140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a:solidFill>
                            <a:schemeClr val="tx1"/>
                          </a:solidFill>
                          <a:effectLst/>
                        </a:rPr>
                        <a:t>1.81</a:t>
                      </a:r>
                      <a:endParaRPr lang="zh-CN" sz="140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a:solidFill>
                            <a:schemeClr val="tx1"/>
                          </a:solidFill>
                          <a:effectLst/>
                        </a:rPr>
                        <a:t>0.07</a:t>
                      </a:r>
                      <a:endParaRPr lang="zh-CN" sz="140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a:solidFill>
                            <a:schemeClr val="tx1"/>
                          </a:solidFill>
                          <a:effectLst/>
                        </a:rPr>
                        <a:t>0.15</a:t>
                      </a:r>
                      <a:endParaRPr lang="zh-CN" sz="1400">
                        <a:solidFill>
                          <a:schemeClr val="tx1"/>
                        </a:solidFill>
                        <a:effectLst/>
                        <a:latin typeface="Calibri"/>
                        <a:ea typeface="SimSun"/>
                        <a:cs typeface="Times New Roman"/>
                      </a:endParaRPr>
                    </a:p>
                  </a:txBody>
                  <a:tcPr marL="68580" marR="68580" marT="0" marB="0" anchor="b">
                    <a:noFill/>
                  </a:tcPr>
                </a:tc>
                <a:tc gridSpan="2">
                  <a:txBody>
                    <a:bodyPr/>
                    <a:lstStyle/>
                    <a:p>
                      <a:pPr algn="ctr">
                        <a:lnSpc>
                          <a:spcPct val="115000"/>
                        </a:lnSpc>
                        <a:spcAft>
                          <a:spcPts val="0"/>
                        </a:spcAft>
                      </a:pPr>
                      <a:r>
                        <a:rPr lang="en-US" sz="1100" dirty="0">
                          <a:solidFill>
                            <a:schemeClr val="tx1"/>
                          </a:solidFill>
                          <a:effectLst/>
                        </a:rPr>
                        <a:t>0.08</a:t>
                      </a:r>
                      <a:endParaRPr lang="zh-CN" sz="1400" dirty="0">
                        <a:solidFill>
                          <a:schemeClr val="tx1"/>
                        </a:solidFill>
                        <a:effectLst/>
                        <a:latin typeface="Calibri"/>
                        <a:ea typeface="SimSun"/>
                        <a:cs typeface="Times New Roman"/>
                      </a:endParaRPr>
                    </a:p>
                  </a:txBody>
                  <a:tcPr marL="68580" marR="68580" marT="0" marB="0" anchor="b">
                    <a:noFill/>
                  </a:tcPr>
                </a:tc>
                <a:tc hMerge="1">
                  <a:txBody>
                    <a:bodyPr/>
                    <a:lstStyle/>
                    <a:p>
                      <a:endParaRPr lang="zh-CN" altLang="en-US"/>
                    </a:p>
                  </a:txBody>
                  <a:tcPr/>
                </a:tc>
                <a:tc>
                  <a:txBody>
                    <a:bodyPr/>
                    <a:lstStyle/>
                    <a:p>
                      <a:pPr algn="ctr">
                        <a:lnSpc>
                          <a:spcPct val="115000"/>
                        </a:lnSpc>
                        <a:spcAft>
                          <a:spcPts val="0"/>
                        </a:spcAft>
                      </a:pPr>
                      <a:r>
                        <a:rPr lang="en-US" sz="1100">
                          <a:solidFill>
                            <a:schemeClr val="tx1"/>
                          </a:solidFill>
                          <a:effectLst/>
                        </a:rPr>
                        <a:t>1.93</a:t>
                      </a:r>
                      <a:endParaRPr lang="zh-CN" sz="140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a:solidFill>
                            <a:schemeClr val="tx1"/>
                          </a:solidFill>
                          <a:effectLst/>
                        </a:rPr>
                        <a:t>0.06</a:t>
                      </a:r>
                      <a:endParaRPr lang="zh-CN" sz="1400">
                        <a:solidFill>
                          <a:schemeClr val="tx1"/>
                        </a:solidFill>
                        <a:effectLst/>
                        <a:latin typeface="Calibri"/>
                        <a:ea typeface="SimSun"/>
                        <a:cs typeface="Times New Roman"/>
                      </a:endParaRPr>
                    </a:p>
                  </a:txBody>
                  <a:tcPr marL="68580" marR="68580" marT="0" marB="0" anchor="b">
                    <a:noFill/>
                  </a:tcPr>
                </a:tc>
              </a:tr>
              <a:tr h="560919">
                <a:tc>
                  <a:txBody>
                    <a:bodyPr/>
                    <a:lstStyle/>
                    <a:p>
                      <a:pPr algn="ctr">
                        <a:lnSpc>
                          <a:spcPct val="115000"/>
                        </a:lnSpc>
                        <a:spcAft>
                          <a:spcPts val="0"/>
                        </a:spcAft>
                      </a:pPr>
                      <a:r>
                        <a:rPr lang="en-US" sz="1100">
                          <a:solidFill>
                            <a:schemeClr val="tx1"/>
                          </a:solidFill>
                          <a:effectLst/>
                        </a:rPr>
                        <a:t>Cons</a:t>
                      </a:r>
                      <a:endParaRPr lang="zh-CN" sz="140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a:solidFill>
                            <a:schemeClr val="tx1"/>
                          </a:solidFill>
                          <a:effectLst/>
                        </a:rPr>
                        <a:t>1.95</a:t>
                      </a:r>
                      <a:endParaRPr lang="zh-CN" sz="140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a:solidFill>
                            <a:schemeClr val="tx1"/>
                          </a:solidFill>
                          <a:effectLst/>
                        </a:rPr>
                        <a:t>15.03</a:t>
                      </a:r>
                      <a:endParaRPr lang="zh-CN" sz="140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a:solidFill>
                            <a:schemeClr val="tx1"/>
                          </a:solidFill>
                          <a:effectLst/>
                        </a:rPr>
                        <a:t>0.13</a:t>
                      </a:r>
                      <a:endParaRPr lang="zh-CN" sz="140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a:solidFill>
                            <a:schemeClr val="tx1"/>
                          </a:solidFill>
                          <a:effectLst/>
                        </a:rPr>
                        <a:t>0.9</a:t>
                      </a:r>
                      <a:endParaRPr lang="zh-CN" sz="140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a:solidFill>
                            <a:schemeClr val="tx1"/>
                          </a:solidFill>
                          <a:effectLst/>
                        </a:rPr>
                        <a:t>-99.05</a:t>
                      </a:r>
                      <a:endParaRPr lang="zh-CN" sz="1400">
                        <a:solidFill>
                          <a:schemeClr val="tx1"/>
                        </a:solidFill>
                        <a:effectLst/>
                        <a:latin typeface="Calibri"/>
                        <a:ea typeface="SimSun"/>
                        <a:cs typeface="Times New Roman"/>
                      </a:endParaRPr>
                    </a:p>
                  </a:txBody>
                  <a:tcPr marL="68580" marR="68580" marT="0" marB="0" anchor="b">
                    <a:noFill/>
                  </a:tcPr>
                </a:tc>
                <a:tc gridSpan="2">
                  <a:txBody>
                    <a:bodyPr/>
                    <a:lstStyle/>
                    <a:p>
                      <a:pPr algn="ctr">
                        <a:lnSpc>
                          <a:spcPct val="115000"/>
                        </a:lnSpc>
                        <a:spcAft>
                          <a:spcPts val="0"/>
                        </a:spcAft>
                      </a:pPr>
                      <a:r>
                        <a:rPr lang="en-US" sz="1100" dirty="0">
                          <a:solidFill>
                            <a:schemeClr val="tx1"/>
                          </a:solidFill>
                          <a:effectLst/>
                        </a:rPr>
                        <a:t>36.09</a:t>
                      </a:r>
                      <a:endParaRPr lang="zh-CN" sz="1400" dirty="0">
                        <a:solidFill>
                          <a:schemeClr val="tx1"/>
                        </a:solidFill>
                        <a:effectLst/>
                        <a:latin typeface="Calibri"/>
                        <a:ea typeface="SimSun"/>
                        <a:cs typeface="Times New Roman"/>
                      </a:endParaRPr>
                    </a:p>
                  </a:txBody>
                  <a:tcPr marL="68580" marR="68580" marT="0" marB="0" anchor="b">
                    <a:noFill/>
                  </a:tcPr>
                </a:tc>
                <a:tc hMerge="1">
                  <a:txBody>
                    <a:bodyPr/>
                    <a:lstStyle/>
                    <a:p>
                      <a:endParaRPr lang="zh-CN" altLang="en-US"/>
                    </a:p>
                  </a:txBody>
                  <a:tcPr/>
                </a:tc>
                <a:tc>
                  <a:txBody>
                    <a:bodyPr/>
                    <a:lstStyle/>
                    <a:p>
                      <a:pPr algn="ctr">
                        <a:lnSpc>
                          <a:spcPct val="115000"/>
                        </a:lnSpc>
                        <a:spcAft>
                          <a:spcPts val="0"/>
                        </a:spcAft>
                      </a:pPr>
                      <a:r>
                        <a:rPr lang="en-US" sz="1100" dirty="0">
                          <a:solidFill>
                            <a:schemeClr val="tx1"/>
                          </a:solidFill>
                          <a:effectLst/>
                        </a:rPr>
                        <a:t>-2.74</a:t>
                      </a:r>
                      <a:endParaRPr lang="zh-CN" sz="1400" dirty="0">
                        <a:solidFill>
                          <a:schemeClr val="tx1"/>
                        </a:solidFill>
                        <a:effectLst/>
                        <a:latin typeface="Calibri"/>
                        <a:ea typeface="SimSun"/>
                        <a:cs typeface="Times New Roman"/>
                      </a:endParaRPr>
                    </a:p>
                  </a:txBody>
                  <a:tcPr marL="68580" marR="68580" marT="0" marB="0" anchor="b">
                    <a:noFill/>
                  </a:tcPr>
                </a:tc>
                <a:tc>
                  <a:txBody>
                    <a:bodyPr/>
                    <a:lstStyle/>
                    <a:p>
                      <a:pPr algn="ctr">
                        <a:lnSpc>
                          <a:spcPct val="115000"/>
                        </a:lnSpc>
                        <a:spcAft>
                          <a:spcPts val="0"/>
                        </a:spcAft>
                      </a:pPr>
                      <a:r>
                        <a:rPr lang="en-US" sz="1100" dirty="0">
                          <a:solidFill>
                            <a:schemeClr val="tx1"/>
                          </a:solidFill>
                          <a:effectLst/>
                        </a:rPr>
                        <a:t>0.01</a:t>
                      </a:r>
                      <a:endParaRPr lang="zh-CN" sz="1400" dirty="0">
                        <a:solidFill>
                          <a:schemeClr val="tx1"/>
                        </a:solidFill>
                        <a:effectLst/>
                        <a:latin typeface="Calibri"/>
                        <a:ea typeface="SimSun"/>
                        <a:cs typeface="Times New Roman"/>
                      </a:endParaRPr>
                    </a:p>
                  </a:txBody>
                  <a:tcPr marL="68580" marR="68580" marT="0" marB="0" anchor="b">
                    <a:noFill/>
                  </a:tcPr>
                </a:tc>
              </a:tr>
              <a:tr h="560919">
                <a:tc>
                  <a:txBody>
                    <a:bodyPr/>
                    <a:lstStyle/>
                    <a:p>
                      <a:pPr algn="ctr">
                        <a:lnSpc>
                          <a:spcPct val="115000"/>
                        </a:lnSpc>
                        <a:spcAft>
                          <a:spcPts val="0"/>
                        </a:spcAft>
                      </a:pPr>
                      <a:r>
                        <a:rPr lang="en-US" sz="1100">
                          <a:solidFill>
                            <a:schemeClr val="tx1"/>
                          </a:solidFill>
                          <a:effectLst/>
                        </a:rPr>
                        <a:t> </a:t>
                      </a:r>
                      <a:endParaRPr lang="zh-CN" sz="1400">
                        <a:solidFill>
                          <a:schemeClr val="tx1"/>
                        </a:solidFill>
                        <a:effectLst/>
                        <a:latin typeface="Calibri"/>
                        <a:ea typeface="SimSun"/>
                        <a:cs typeface="Times New Roman"/>
                      </a:endParaRPr>
                    </a:p>
                  </a:txBody>
                  <a:tcPr marL="68580" marR="68580" marT="0" marB="0" anchor="b">
                    <a:noFill/>
                  </a:tcPr>
                </a:tc>
                <a:tc gridSpan="4">
                  <a:txBody>
                    <a:bodyPr/>
                    <a:lstStyle/>
                    <a:p>
                      <a:pPr>
                        <a:lnSpc>
                          <a:spcPct val="115000"/>
                        </a:lnSpc>
                        <a:spcAft>
                          <a:spcPts val="0"/>
                        </a:spcAft>
                      </a:pPr>
                      <a:r>
                        <a:rPr lang="en-US" sz="1100">
                          <a:solidFill>
                            <a:schemeClr val="tx1"/>
                          </a:solidFill>
                          <a:effectLst/>
                        </a:rPr>
                        <a:t> Obs = 135, F(9, 125)= 6.2, </a:t>
                      </a:r>
                      <a:endParaRPr lang="zh-CN" sz="1400">
                        <a:solidFill>
                          <a:schemeClr val="tx1"/>
                        </a:solidFill>
                        <a:effectLst/>
                      </a:endParaRPr>
                    </a:p>
                    <a:p>
                      <a:pPr>
                        <a:lnSpc>
                          <a:spcPct val="115000"/>
                        </a:lnSpc>
                        <a:spcAft>
                          <a:spcPts val="0"/>
                        </a:spcAft>
                      </a:pPr>
                      <a:r>
                        <a:rPr lang="en-US" sz="1100">
                          <a:solidFill>
                            <a:schemeClr val="tx1"/>
                          </a:solidFill>
                          <a:effectLst/>
                        </a:rPr>
                        <a:t>Prob &gt; F = 0.00   R-squared = 0.36</a:t>
                      </a:r>
                      <a:endParaRPr lang="zh-CN" sz="1400">
                        <a:solidFill>
                          <a:schemeClr val="tx1"/>
                        </a:solidFill>
                        <a:effectLst/>
                        <a:latin typeface="Calibri"/>
                        <a:ea typeface="SimSun"/>
                        <a:cs typeface="Times New Roman"/>
                      </a:endParaRPr>
                    </a:p>
                  </a:txBody>
                  <a:tcPr marL="68580" marR="68580" marT="0" marB="0" anchor="b">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5">
                  <a:txBody>
                    <a:bodyPr/>
                    <a:lstStyle/>
                    <a:p>
                      <a:pPr>
                        <a:lnSpc>
                          <a:spcPct val="115000"/>
                        </a:lnSpc>
                        <a:spcAft>
                          <a:spcPts val="0"/>
                        </a:spcAft>
                      </a:pPr>
                      <a:r>
                        <a:rPr lang="en-US" sz="1100" dirty="0" err="1">
                          <a:solidFill>
                            <a:schemeClr val="tx1"/>
                          </a:solidFill>
                          <a:effectLst/>
                        </a:rPr>
                        <a:t>Obs</a:t>
                      </a:r>
                      <a:r>
                        <a:rPr lang="en-US" sz="1100" dirty="0">
                          <a:solidFill>
                            <a:schemeClr val="tx1"/>
                          </a:solidFill>
                          <a:effectLst/>
                        </a:rPr>
                        <a:t> = 135, F(9, 124)= 7.37</a:t>
                      </a:r>
                      <a:endParaRPr lang="zh-CN" sz="1400" dirty="0">
                        <a:solidFill>
                          <a:schemeClr val="tx1"/>
                        </a:solidFill>
                        <a:effectLst/>
                      </a:endParaRPr>
                    </a:p>
                    <a:p>
                      <a:pPr>
                        <a:lnSpc>
                          <a:spcPct val="115000"/>
                        </a:lnSpc>
                        <a:spcAft>
                          <a:spcPts val="0"/>
                        </a:spcAft>
                      </a:pPr>
                      <a:r>
                        <a:rPr lang="en-US" sz="1100" dirty="0" err="1">
                          <a:solidFill>
                            <a:schemeClr val="tx1"/>
                          </a:solidFill>
                          <a:effectLst/>
                        </a:rPr>
                        <a:t>Prob</a:t>
                      </a:r>
                      <a:r>
                        <a:rPr lang="en-US" sz="1100" dirty="0">
                          <a:solidFill>
                            <a:schemeClr val="tx1"/>
                          </a:solidFill>
                          <a:effectLst/>
                        </a:rPr>
                        <a:t> &gt; F = 0.00   R-squared = 0.40</a:t>
                      </a:r>
                      <a:endParaRPr lang="zh-CN" sz="1400" dirty="0">
                        <a:solidFill>
                          <a:schemeClr val="tx1"/>
                        </a:solidFill>
                        <a:effectLst/>
                        <a:latin typeface="Calibri"/>
                        <a:ea typeface="SimSun"/>
                        <a:cs typeface="Times New Roman"/>
                      </a:endParaRPr>
                    </a:p>
                  </a:txBody>
                  <a:tcPr marL="68580" marR="68580" marT="0" marB="0" anchor="b">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316367">
                <a:tc gridSpan="5">
                  <a:txBody>
                    <a:bodyPr/>
                    <a:lstStyle/>
                    <a:p>
                      <a:pPr>
                        <a:lnSpc>
                          <a:spcPct val="115000"/>
                        </a:lnSpc>
                        <a:spcAft>
                          <a:spcPts val="0"/>
                        </a:spcAft>
                      </a:pPr>
                      <a:r>
                        <a:rPr lang="en-US" altLang="zh-CN" sz="900" b="1" kern="1200" dirty="0" smtClean="0">
                          <a:solidFill>
                            <a:schemeClr val="tx1"/>
                          </a:solidFill>
                          <a:effectLst/>
                          <a:latin typeface="+mn-lt"/>
                          <a:ea typeface="+mn-ea"/>
                          <a:cs typeface="+mn-cs"/>
                        </a:rPr>
                        <a:t>*= Significant at 0.1 level, ** =Significant at 0.05 level, </a:t>
                      </a:r>
                    </a:p>
                    <a:p>
                      <a:pPr>
                        <a:lnSpc>
                          <a:spcPct val="115000"/>
                        </a:lnSpc>
                        <a:spcAft>
                          <a:spcPts val="0"/>
                        </a:spcAft>
                      </a:pPr>
                      <a:r>
                        <a:rPr lang="en-US" altLang="zh-CN" sz="900" b="1" kern="1200" dirty="0" smtClean="0">
                          <a:solidFill>
                            <a:schemeClr val="tx1"/>
                          </a:solidFill>
                          <a:effectLst/>
                          <a:latin typeface="+mn-lt"/>
                          <a:ea typeface="+mn-ea"/>
                          <a:cs typeface="+mn-cs"/>
                        </a:rPr>
                        <a:t>**=Significant at 0.01 level</a:t>
                      </a:r>
                      <a:endParaRPr lang="zh-CN" sz="700" dirty="0">
                        <a:solidFill>
                          <a:schemeClr val="tx1"/>
                        </a:solidFill>
                        <a:effectLst/>
                        <a:latin typeface="Calibri"/>
                        <a:ea typeface="SimSun"/>
                        <a:cs typeface="Times New Roman"/>
                      </a:endParaRPr>
                    </a:p>
                  </a:txBody>
                  <a:tcPr marL="68580" marR="68580" marT="0" marB="0" anchor="b">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2">
                  <a:txBody>
                    <a:bodyPr/>
                    <a:lstStyle/>
                    <a:p>
                      <a:pPr>
                        <a:lnSpc>
                          <a:spcPct val="115000"/>
                        </a:lnSpc>
                        <a:spcAft>
                          <a:spcPts val="0"/>
                        </a:spcAft>
                      </a:pPr>
                      <a:r>
                        <a:rPr lang="en-US" sz="1100">
                          <a:solidFill>
                            <a:schemeClr val="tx1"/>
                          </a:solidFill>
                          <a:effectLst/>
                        </a:rPr>
                        <a:t> </a:t>
                      </a:r>
                      <a:endParaRPr lang="zh-CN" sz="1400">
                        <a:solidFill>
                          <a:schemeClr val="tx1"/>
                        </a:solidFill>
                        <a:effectLst/>
                        <a:latin typeface="Calibri"/>
                        <a:ea typeface="SimSun"/>
                        <a:cs typeface="Times New Roman"/>
                      </a:endParaRPr>
                    </a:p>
                  </a:txBody>
                  <a:tcPr marL="68580" marR="68580" marT="0" marB="0" anchor="b">
                    <a:noFill/>
                  </a:tcPr>
                </a:tc>
                <a:tc hMerge="1">
                  <a:txBody>
                    <a:bodyPr/>
                    <a:lstStyle/>
                    <a:p>
                      <a:endParaRPr lang="zh-CN" altLang="en-US"/>
                    </a:p>
                  </a:txBody>
                  <a:tcPr/>
                </a:tc>
                <a:tc>
                  <a:txBody>
                    <a:bodyPr/>
                    <a:lstStyle/>
                    <a:p>
                      <a:pPr>
                        <a:lnSpc>
                          <a:spcPct val="115000"/>
                        </a:lnSpc>
                        <a:spcAft>
                          <a:spcPts val="0"/>
                        </a:spcAft>
                      </a:pPr>
                      <a:r>
                        <a:rPr lang="en-US" sz="1100">
                          <a:solidFill>
                            <a:schemeClr val="tx1"/>
                          </a:solidFill>
                          <a:effectLst/>
                        </a:rPr>
                        <a:t> </a:t>
                      </a:r>
                      <a:endParaRPr lang="zh-CN" sz="1400">
                        <a:solidFill>
                          <a:schemeClr val="tx1"/>
                        </a:solidFill>
                        <a:effectLst/>
                        <a:latin typeface="Calibri"/>
                        <a:ea typeface="SimSun"/>
                        <a:cs typeface="Times New Roman"/>
                      </a:endParaRPr>
                    </a:p>
                  </a:txBody>
                  <a:tcPr marL="68580" marR="68580" marT="0" marB="0" anchor="b">
                    <a:noFill/>
                  </a:tcPr>
                </a:tc>
                <a:tc>
                  <a:txBody>
                    <a:bodyPr/>
                    <a:lstStyle/>
                    <a:p>
                      <a:pPr>
                        <a:lnSpc>
                          <a:spcPct val="115000"/>
                        </a:lnSpc>
                        <a:spcAft>
                          <a:spcPts val="0"/>
                        </a:spcAft>
                      </a:pPr>
                      <a:r>
                        <a:rPr lang="en-US" sz="1100">
                          <a:solidFill>
                            <a:schemeClr val="tx1"/>
                          </a:solidFill>
                          <a:effectLst/>
                        </a:rPr>
                        <a:t> </a:t>
                      </a:r>
                      <a:endParaRPr lang="zh-CN" sz="1400">
                        <a:solidFill>
                          <a:schemeClr val="tx1"/>
                        </a:solidFill>
                        <a:effectLst/>
                        <a:latin typeface="Calibri"/>
                        <a:ea typeface="SimSun"/>
                        <a:cs typeface="Times New Roman"/>
                      </a:endParaRPr>
                    </a:p>
                  </a:txBody>
                  <a:tcPr marL="68580" marR="68580" marT="0" marB="0" anchor="b">
                    <a:noFill/>
                  </a:tcPr>
                </a:tc>
                <a:tc>
                  <a:txBody>
                    <a:bodyPr/>
                    <a:lstStyle/>
                    <a:p>
                      <a:pPr>
                        <a:lnSpc>
                          <a:spcPct val="115000"/>
                        </a:lnSpc>
                        <a:spcAft>
                          <a:spcPts val="0"/>
                        </a:spcAft>
                      </a:pPr>
                      <a:r>
                        <a:rPr lang="en-US" sz="1100" dirty="0">
                          <a:solidFill>
                            <a:schemeClr val="tx1"/>
                          </a:solidFill>
                          <a:effectLst/>
                        </a:rPr>
                        <a:t> </a:t>
                      </a:r>
                      <a:endParaRPr lang="zh-CN" sz="1400" dirty="0">
                        <a:solidFill>
                          <a:schemeClr val="tx1"/>
                        </a:solidFill>
                        <a:effectLst/>
                        <a:latin typeface="Calibri"/>
                        <a:ea typeface="SimSun"/>
                        <a:cs typeface="Times New Roman"/>
                      </a:endParaRPr>
                    </a:p>
                  </a:txBody>
                  <a:tcPr marL="68580" marR="68580" marT="0" marB="0" anchor="b">
                    <a:noFill/>
                  </a:tcPr>
                </a:tc>
              </a:tr>
            </a:tbl>
          </a:graphicData>
        </a:graphic>
      </p:graphicFrame>
    </p:spTree>
    <p:extLst>
      <p:ext uri="{BB962C8B-B14F-4D97-AF65-F5344CB8AC3E}">
        <p14:creationId xmlns:p14="http://schemas.microsoft.com/office/powerpoint/2010/main" val="2092776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altLang="zh-CN" sz="2800" dirty="0" smtClean="0"/>
              <a:t>Findings and Discussions</a:t>
            </a:r>
            <a:endParaRPr lang="en-US" sz="2800" dirty="0"/>
          </a:p>
        </p:txBody>
      </p:sp>
      <p:sp>
        <p:nvSpPr>
          <p:cNvPr id="3075" name="Content Placeholder 2"/>
          <p:cNvSpPr>
            <a:spLocks noGrp="1"/>
          </p:cNvSpPr>
          <p:nvPr>
            <p:ph idx="1"/>
          </p:nvPr>
        </p:nvSpPr>
        <p:spPr>
          <a:xfrm>
            <a:off x="685800" y="1981200"/>
            <a:ext cx="7772400" cy="4267200"/>
          </a:xfrm>
        </p:spPr>
        <p:txBody>
          <a:bodyPr/>
          <a:lstStyle/>
          <a:p>
            <a:pPr algn="just" eaLnBrk="1" hangingPunct="1">
              <a:lnSpc>
                <a:spcPct val="70000"/>
              </a:lnSpc>
            </a:pPr>
            <a:r>
              <a:rPr lang="en-US" altLang="zh-CN" sz="2600" dirty="0"/>
              <a:t>Both policy demand variables, Population (POP) and Pollution (POLL), are statistically significant at 0.01 level, which fully support the policy demands hypothesis that smart city initiatives are problem-oriented and are driven by </a:t>
            </a:r>
            <a:r>
              <a:rPr lang="en-US" altLang="zh-CN" sz="2600" dirty="0" smtClean="0"/>
              <a:t>practical needs.</a:t>
            </a:r>
            <a:r>
              <a:rPr lang="en-US" altLang="zh-CN" sz="2600" b="1" dirty="0" smtClean="0"/>
              <a:t>H5</a:t>
            </a:r>
            <a:r>
              <a:rPr lang="en-US" altLang="zh-CN" sz="2600" dirty="0" smtClean="0"/>
              <a:t> is supported. </a:t>
            </a:r>
          </a:p>
          <a:p>
            <a:pPr eaLnBrk="1" hangingPunct="1">
              <a:lnSpc>
                <a:spcPct val="70000"/>
              </a:lnSpc>
            </a:pPr>
            <a:r>
              <a:rPr lang="en-US" altLang="zh-CN" sz="2600" dirty="0"/>
              <a:t>Another interesting finding was that the party secretary as the Chief of the Smart City Leading Group (PSEC) is significant at 0.01 level, it shows that institutional support is crucial for the success of smart city initiatives. Thus </a:t>
            </a:r>
            <a:r>
              <a:rPr lang="en-US" altLang="zh-CN" sz="2600" b="1" dirty="0"/>
              <a:t>H4</a:t>
            </a:r>
            <a:r>
              <a:rPr lang="en-US" altLang="zh-CN" sz="2600" dirty="0"/>
              <a:t> is supported</a:t>
            </a:r>
            <a:r>
              <a:rPr lang="en-US" altLang="zh-CN" sz="2600" dirty="0" smtClean="0"/>
              <a:t>.</a:t>
            </a:r>
          </a:p>
          <a:p>
            <a:pPr eaLnBrk="1" hangingPunct="1">
              <a:lnSpc>
                <a:spcPct val="70000"/>
              </a:lnSpc>
            </a:pPr>
            <a:r>
              <a:rPr lang="en-US" altLang="zh-CN" sz="2600" dirty="0" smtClean="0"/>
              <a:t>Other </a:t>
            </a:r>
            <a:r>
              <a:rPr lang="en-US" altLang="zh-CN" sz="2600" dirty="0" err="1" smtClean="0"/>
              <a:t>Hs</a:t>
            </a:r>
            <a:r>
              <a:rPr lang="en-US" altLang="zh-CN" sz="2600" dirty="0" smtClean="0"/>
              <a:t> are not supported by present study.</a:t>
            </a:r>
            <a:endParaRPr lang="en-US" altLang="zh-CN" sz="2600" dirty="0"/>
          </a:p>
        </p:txBody>
      </p:sp>
      <p:sp>
        <p:nvSpPr>
          <p:cNvPr id="2" name="Slide Number Placeholder 1"/>
          <p:cNvSpPr>
            <a:spLocks noGrp="1"/>
          </p:cNvSpPr>
          <p:nvPr>
            <p:ph type="sldNum" sz="quarter" idx="12"/>
          </p:nvPr>
        </p:nvSpPr>
        <p:spPr/>
        <p:txBody>
          <a:bodyPr/>
          <a:lstStyle/>
          <a:p>
            <a:pPr>
              <a:defRPr/>
            </a:pPr>
            <a:fld id="{7F10364C-D6D6-4309-B19A-02CA7100D740}" type="slidenum">
              <a:rPr lang="en-US" smtClean="0">
                <a:solidFill>
                  <a:srgbClr val="262626"/>
                </a:solidFill>
              </a:rPr>
              <a:pPr>
                <a:defRPr/>
              </a:pPr>
              <a:t>14</a:t>
            </a:fld>
            <a:endParaRPr lang="en-US">
              <a:solidFill>
                <a:srgbClr val="262626"/>
              </a:solidFill>
            </a:endParaRPr>
          </a:p>
        </p:txBody>
      </p:sp>
    </p:spTree>
    <p:extLst>
      <p:ext uri="{BB962C8B-B14F-4D97-AF65-F5344CB8AC3E}">
        <p14:creationId xmlns:p14="http://schemas.microsoft.com/office/powerpoint/2010/main" val="20927768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457200" y="533400"/>
            <a:ext cx="8153400" cy="5486400"/>
          </a:xfrm>
        </p:spPr>
        <p:txBody>
          <a:bodyPr/>
          <a:lstStyle/>
          <a:p>
            <a:pPr>
              <a:lnSpc>
                <a:spcPct val="70000"/>
              </a:lnSpc>
            </a:pPr>
            <a:r>
              <a:rPr lang="en-US" altLang="zh-CN" sz="2400" dirty="0" smtClean="0"/>
              <a:t>The </a:t>
            </a:r>
            <a:r>
              <a:rPr lang="en-US" altLang="zh-CN" sz="2400" dirty="0"/>
              <a:t>surprisingly significant curvilinear relationship between smart city development and pollution indicates that the relationship between smart city development and pollution is not linear. </a:t>
            </a:r>
            <a:endParaRPr lang="en-US" altLang="zh-CN" sz="2400" dirty="0" smtClean="0"/>
          </a:p>
          <a:p>
            <a:pPr lvl="1">
              <a:lnSpc>
                <a:spcPct val="70000"/>
              </a:lnSpc>
            </a:pPr>
            <a:r>
              <a:rPr lang="en-US" altLang="zh-CN" sz="1800" dirty="0" smtClean="0"/>
              <a:t>It </a:t>
            </a:r>
            <a:r>
              <a:rPr lang="en-US" altLang="zh-CN" sz="1800" dirty="0"/>
              <a:t>makes sense that smart city is a holistic solution to address many urban problems. </a:t>
            </a:r>
            <a:endParaRPr lang="en-US" altLang="zh-CN" sz="1800" dirty="0" smtClean="0"/>
          </a:p>
          <a:p>
            <a:pPr lvl="1">
              <a:lnSpc>
                <a:spcPct val="70000"/>
              </a:lnSpc>
            </a:pPr>
            <a:r>
              <a:rPr lang="en-US" altLang="zh-CN" sz="1800" dirty="0" smtClean="0"/>
              <a:t>But as pollution </a:t>
            </a:r>
            <a:r>
              <a:rPr lang="en-US" altLang="zh-CN" sz="1800" dirty="0"/>
              <a:t>gets more serious, smart city development slows down. </a:t>
            </a:r>
            <a:r>
              <a:rPr lang="en-US" altLang="zh-CN" sz="1800" dirty="0" smtClean="0"/>
              <a:t>For </a:t>
            </a:r>
            <a:r>
              <a:rPr lang="en-US" altLang="zh-CN" sz="1800" dirty="0"/>
              <a:t>cities suffering serious pollutions, developing smart city initiatives were not their top priority</a:t>
            </a:r>
            <a:r>
              <a:rPr lang="en-US" altLang="zh-CN" sz="1800" dirty="0" smtClean="0"/>
              <a:t>.</a:t>
            </a:r>
            <a:endParaRPr lang="en-US" altLang="zh-CN" sz="1800" dirty="0"/>
          </a:p>
          <a:p>
            <a:pPr>
              <a:lnSpc>
                <a:spcPct val="70000"/>
              </a:lnSpc>
            </a:pPr>
            <a:r>
              <a:rPr lang="en-US" altLang="zh-CN" sz="2400" dirty="0"/>
              <a:t>In government innovation diffusion theories, political rationalities, aside from technical rationality, such as political culture and party politics are also very </a:t>
            </a:r>
            <a:r>
              <a:rPr lang="en-US" altLang="zh-CN" sz="2400" dirty="0" smtClean="0"/>
              <a:t>important</a:t>
            </a:r>
          </a:p>
          <a:p>
            <a:pPr lvl="1">
              <a:lnSpc>
                <a:spcPct val="70000"/>
              </a:lnSpc>
            </a:pPr>
            <a:r>
              <a:rPr lang="en-US" altLang="zh-CN" sz="1800" dirty="0" smtClean="0"/>
              <a:t>In </a:t>
            </a:r>
            <a:r>
              <a:rPr lang="en-US" altLang="zh-CN" sz="1800" dirty="0"/>
              <a:t>China, the ruling </a:t>
            </a:r>
            <a:r>
              <a:rPr lang="en-US" altLang="zh-CN" sz="1800" dirty="0" smtClean="0"/>
              <a:t>CCP dominate </a:t>
            </a:r>
            <a:r>
              <a:rPr lang="en-US" altLang="zh-CN" sz="1800" dirty="0"/>
              <a:t>and control the executive branch largely through its cadre </a:t>
            </a:r>
            <a:r>
              <a:rPr lang="en-US" altLang="zh-CN" sz="1800" dirty="0" err="1" smtClean="0"/>
              <a:t>personn</a:t>
            </a:r>
            <a:endParaRPr lang="en-US" altLang="zh-CN" sz="1800" dirty="0" smtClean="0"/>
          </a:p>
          <a:p>
            <a:pPr lvl="1">
              <a:lnSpc>
                <a:spcPct val="70000"/>
              </a:lnSpc>
            </a:pPr>
            <a:r>
              <a:rPr lang="en-US" altLang="zh-CN" sz="1800" dirty="0" smtClean="0"/>
              <a:t>Since </a:t>
            </a:r>
            <a:r>
              <a:rPr lang="en-US" altLang="zh-CN" sz="1800" dirty="0"/>
              <a:t>2012, smart city initiatives have been strongly promoted by the Chinese central government, being highlighted in the 12th 5-years plan and the 13th 5-years plan. </a:t>
            </a:r>
            <a:endParaRPr lang="en-US" altLang="zh-CN" sz="1800" dirty="0" smtClean="0"/>
          </a:p>
          <a:p>
            <a:pPr lvl="1">
              <a:lnSpc>
                <a:spcPct val="70000"/>
              </a:lnSpc>
            </a:pPr>
            <a:r>
              <a:rPr lang="en-US" altLang="zh-CN" sz="1800" dirty="0" smtClean="0"/>
              <a:t>Developing </a:t>
            </a:r>
            <a:r>
              <a:rPr lang="en-US" altLang="zh-CN" sz="1800" dirty="0"/>
              <a:t>smart cities are already a political </a:t>
            </a:r>
            <a:r>
              <a:rPr lang="en-US" altLang="zh-CN" sz="1800" dirty="0" smtClean="0"/>
              <a:t>mission</a:t>
            </a:r>
          </a:p>
          <a:p>
            <a:pPr lvl="1">
              <a:lnSpc>
                <a:spcPct val="70000"/>
              </a:lnSpc>
            </a:pPr>
            <a:r>
              <a:rPr lang="en-US" altLang="zh-CN" sz="1800" dirty="0" smtClean="0"/>
              <a:t>The party </a:t>
            </a:r>
            <a:r>
              <a:rPr lang="en-US" altLang="zh-CN" sz="1800" dirty="0"/>
              <a:t>secretary’s political support matters for smart city </a:t>
            </a:r>
            <a:r>
              <a:rPr lang="en-US" altLang="zh-CN" sz="1800" dirty="0" smtClean="0"/>
              <a:t>development</a:t>
            </a:r>
            <a:endParaRPr lang="zh-CN" altLang="zh-CN" sz="1800" dirty="0"/>
          </a:p>
        </p:txBody>
      </p:sp>
      <p:sp>
        <p:nvSpPr>
          <p:cNvPr id="2" name="Slide Number Placeholder 1"/>
          <p:cNvSpPr>
            <a:spLocks noGrp="1"/>
          </p:cNvSpPr>
          <p:nvPr>
            <p:ph type="sldNum" sz="quarter" idx="12"/>
          </p:nvPr>
        </p:nvSpPr>
        <p:spPr/>
        <p:txBody>
          <a:bodyPr/>
          <a:lstStyle/>
          <a:p>
            <a:pPr>
              <a:defRPr/>
            </a:pPr>
            <a:fld id="{7F10364C-D6D6-4309-B19A-02CA7100D740}" type="slidenum">
              <a:rPr lang="en-US" smtClean="0">
                <a:solidFill>
                  <a:srgbClr val="262626"/>
                </a:solidFill>
              </a:rPr>
              <a:pPr>
                <a:defRPr/>
              </a:pPr>
              <a:t>15</a:t>
            </a:fld>
            <a:endParaRPr lang="en-US">
              <a:solidFill>
                <a:srgbClr val="262626"/>
              </a:solidFill>
            </a:endParaRPr>
          </a:p>
        </p:txBody>
      </p:sp>
    </p:spTree>
    <p:extLst>
      <p:ext uri="{BB962C8B-B14F-4D97-AF65-F5344CB8AC3E}">
        <p14:creationId xmlns:p14="http://schemas.microsoft.com/office/powerpoint/2010/main" val="20927768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smtClean="0"/>
              <a:t>Conclusion </a:t>
            </a:r>
            <a:endParaRPr lang="en-US" dirty="0"/>
          </a:p>
        </p:txBody>
      </p:sp>
      <p:sp>
        <p:nvSpPr>
          <p:cNvPr id="3075" name="Content Placeholder 2"/>
          <p:cNvSpPr>
            <a:spLocks noGrp="1"/>
          </p:cNvSpPr>
          <p:nvPr>
            <p:ph idx="1"/>
          </p:nvPr>
        </p:nvSpPr>
        <p:spPr/>
        <p:txBody>
          <a:bodyPr/>
          <a:lstStyle/>
          <a:p>
            <a:pPr algn="just" eaLnBrk="1" hangingPunct="1">
              <a:lnSpc>
                <a:spcPct val="70000"/>
              </a:lnSpc>
            </a:pPr>
            <a:r>
              <a:rPr lang="en-US" altLang="zh-CN" sz="2400" dirty="0" smtClean="0"/>
              <a:t>We constructed </a:t>
            </a:r>
            <a:r>
              <a:rPr lang="en-US" altLang="zh-CN" sz="2400" dirty="0"/>
              <a:t>an explanatory model to explain the variance in the development of smart </a:t>
            </a:r>
            <a:r>
              <a:rPr lang="en-US" altLang="zh-CN" sz="2400" dirty="0" err="1" smtClean="0"/>
              <a:t>city.Both</a:t>
            </a:r>
            <a:r>
              <a:rPr lang="en-US" altLang="zh-CN" sz="2400" dirty="0" smtClean="0"/>
              <a:t> </a:t>
            </a:r>
            <a:r>
              <a:rPr lang="en-US" altLang="zh-CN" sz="2400" dirty="0"/>
              <a:t>technological and political </a:t>
            </a:r>
            <a:r>
              <a:rPr lang="en-US" altLang="zh-CN" sz="2400" dirty="0" smtClean="0"/>
              <a:t>rationalities matter. </a:t>
            </a:r>
          </a:p>
          <a:p>
            <a:pPr lvl="1" algn="just">
              <a:lnSpc>
                <a:spcPct val="70000"/>
              </a:lnSpc>
            </a:pPr>
            <a:r>
              <a:rPr lang="en-US" altLang="zh-CN" sz="1800" dirty="0" smtClean="0"/>
              <a:t>Large </a:t>
            </a:r>
            <a:r>
              <a:rPr lang="en-US" altLang="zh-CN" sz="1800" dirty="0"/>
              <a:t>cities are more likely to adopt and implement smart city initiatives to address </a:t>
            </a:r>
            <a:r>
              <a:rPr lang="en-US" altLang="zh-CN" sz="1800" dirty="0" smtClean="0"/>
              <a:t>city problems. </a:t>
            </a:r>
          </a:p>
          <a:p>
            <a:pPr lvl="1" algn="just">
              <a:lnSpc>
                <a:spcPct val="70000"/>
              </a:lnSpc>
            </a:pPr>
            <a:r>
              <a:rPr lang="en-US" altLang="zh-CN" sz="1800" dirty="0" smtClean="0"/>
              <a:t>Cities </a:t>
            </a:r>
            <a:r>
              <a:rPr lang="en-US" altLang="zh-CN" sz="1800" dirty="0"/>
              <a:t>with </a:t>
            </a:r>
            <a:r>
              <a:rPr lang="en-US" altLang="zh-CN" sz="1800" dirty="0" smtClean="0"/>
              <a:t>high policy </a:t>
            </a:r>
            <a:r>
              <a:rPr lang="en-US" altLang="zh-CN" sz="1800" dirty="0" err="1" smtClean="0"/>
              <a:t>demanads</a:t>
            </a:r>
            <a:r>
              <a:rPr lang="en-US" altLang="zh-CN" sz="1800" dirty="0" smtClean="0"/>
              <a:t> are </a:t>
            </a:r>
            <a:r>
              <a:rPr lang="en-US" altLang="zh-CN" sz="1800" dirty="0"/>
              <a:t>more likely to implement smart city initiatives, the development of smart city </a:t>
            </a:r>
            <a:r>
              <a:rPr lang="en-US" altLang="zh-CN" sz="1800" dirty="0" smtClean="0"/>
              <a:t>in </a:t>
            </a:r>
            <a:r>
              <a:rPr lang="en-US" altLang="zh-CN" sz="1800" dirty="0"/>
              <a:t>cities with very serious environmental </a:t>
            </a:r>
            <a:r>
              <a:rPr lang="en-US" altLang="zh-CN" sz="1800" dirty="0" smtClean="0"/>
              <a:t>pollutions or population density </a:t>
            </a:r>
            <a:r>
              <a:rPr lang="en-US" altLang="zh-CN" sz="1800" dirty="0"/>
              <a:t>is less satisfactory, because smart city initiatives would not be their priority</a:t>
            </a:r>
            <a:r>
              <a:rPr lang="en-US" altLang="zh-CN" sz="1800" dirty="0" smtClean="0"/>
              <a:t>.</a:t>
            </a:r>
          </a:p>
          <a:p>
            <a:pPr algn="just">
              <a:lnSpc>
                <a:spcPct val="70000"/>
              </a:lnSpc>
            </a:pPr>
            <a:r>
              <a:rPr lang="en-US" altLang="zh-CN" sz="2400" dirty="0"/>
              <a:t>Smart city initiatives are not only a technical policy solution, but also a political mission</a:t>
            </a:r>
            <a:r>
              <a:rPr lang="en-US" altLang="zh-CN" sz="2400" dirty="0" smtClean="0"/>
              <a:t>.</a:t>
            </a:r>
          </a:p>
          <a:p>
            <a:pPr algn="just">
              <a:lnSpc>
                <a:spcPct val="70000"/>
              </a:lnSpc>
            </a:pPr>
            <a:r>
              <a:rPr lang="en-US" altLang="zh-CN" sz="2400" dirty="0" smtClean="0"/>
              <a:t>Political </a:t>
            </a:r>
            <a:r>
              <a:rPr lang="en-US" altLang="zh-CN" sz="2400" dirty="0"/>
              <a:t>and institutional supports from party secretaries are crucial for smart city development in China. </a:t>
            </a:r>
            <a:endParaRPr lang="zh-CN" altLang="zh-CN" sz="2400" dirty="0"/>
          </a:p>
        </p:txBody>
      </p:sp>
      <p:sp>
        <p:nvSpPr>
          <p:cNvPr id="2" name="Slide Number Placeholder 1"/>
          <p:cNvSpPr>
            <a:spLocks noGrp="1"/>
          </p:cNvSpPr>
          <p:nvPr>
            <p:ph type="sldNum" sz="quarter" idx="12"/>
          </p:nvPr>
        </p:nvSpPr>
        <p:spPr/>
        <p:txBody>
          <a:bodyPr/>
          <a:lstStyle/>
          <a:p>
            <a:pPr>
              <a:defRPr/>
            </a:pPr>
            <a:fld id="{7F10364C-D6D6-4309-B19A-02CA7100D740}" type="slidenum">
              <a:rPr lang="en-US" smtClean="0">
                <a:solidFill>
                  <a:srgbClr val="262626"/>
                </a:solidFill>
              </a:rPr>
              <a:pPr>
                <a:defRPr/>
              </a:pPr>
              <a:t>16</a:t>
            </a:fld>
            <a:endParaRPr lang="en-US">
              <a:solidFill>
                <a:srgbClr val="262626"/>
              </a:solidFill>
            </a:endParaRPr>
          </a:p>
        </p:txBody>
      </p:sp>
    </p:spTree>
    <p:extLst>
      <p:ext uri="{BB962C8B-B14F-4D97-AF65-F5344CB8AC3E}">
        <p14:creationId xmlns:p14="http://schemas.microsoft.com/office/powerpoint/2010/main" val="20927768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62000" y="3352800"/>
            <a:ext cx="7772400" cy="1143000"/>
          </a:xfrm>
        </p:spPr>
        <p:txBody>
          <a:bodyPr/>
          <a:lstStyle/>
          <a:p>
            <a:pPr algn="ctr"/>
            <a:r>
              <a:rPr lang="en-US" dirty="0" smtClean="0"/>
              <a:t>Thank you! </a:t>
            </a:r>
            <a:endParaRPr lang="en-US" dirty="0"/>
          </a:p>
        </p:txBody>
      </p:sp>
      <p:sp>
        <p:nvSpPr>
          <p:cNvPr id="2" name="Slide Number Placeholder 1"/>
          <p:cNvSpPr>
            <a:spLocks noGrp="1"/>
          </p:cNvSpPr>
          <p:nvPr>
            <p:ph type="sldNum" sz="quarter" idx="12"/>
          </p:nvPr>
        </p:nvSpPr>
        <p:spPr/>
        <p:txBody>
          <a:bodyPr/>
          <a:lstStyle/>
          <a:p>
            <a:pPr>
              <a:defRPr/>
            </a:pPr>
            <a:fld id="{7F10364C-D6D6-4309-B19A-02CA7100D740}" type="slidenum">
              <a:rPr lang="en-US" smtClean="0">
                <a:solidFill>
                  <a:srgbClr val="262626"/>
                </a:solidFill>
              </a:rPr>
              <a:pPr>
                <a:defRPr/>
              </a:pPr>
              <a:t>17</a:t>
            </a:fld>
            <a:endParaRPr lang="en-US">
              <a:solidFill>
                <a:srgbClr val="262626"/>
              </a:solidFill>
            </a:endParaRPr>
          </a:p>
        </p:txBody>
      </p:sp>
    </p:spTree>
    <p:extLst>
      <p:ext uri="{BB962C8B-B14F-4D97-AF65-F5344CB8AC3E}">
        <p14:creationId xmlns:p14="http://schemas.microsoft.com/office/powerpoint/2010/main" val="1667012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altLang="zh-CN" dirty="0"/>
              <a:t>Outline</a:t>
            </a:r>
            <a:endParaRPr lang="en-US" dirty="0"/>
          </a:p>
        </p:txBody>
      </p:sp>
      <p:sp>
        <p:nvSpPr>
          <p:cNvPr id="3075" name="Content Placeholder 2"/>
          <p:cNvSpPr>
            <a:spLocks noGrp="1"/>
          </p:cNvSpPr>
          <p:nvPr>
            <p:ph idx="1"/>
          </p:nvPr>
        </p:nvSpPr>
        <p:spPr/>
        <p:txBody>
          <a:bodyPr/>
          <a:lstStyle/>
          <a:p>
            <a:pPr eaLnBrk="1" hangingPunct="1">
              <a:lnSpc>
                <a:spcPct val="70000"/>
              </a:lnSpc>
            </a:pPr>
            <a:r>
              <a:rPr lang="en-US" altLang="zh-CN" sz="2600" dirty="0"/>
              <a:t>Introduction</a:t>
            </a:r>
          </a:p>
          <a:p>
            <a:pPr>
              <a:lnSpc>
                <a:spcPct val="70000"/>
              </a:lnSpc>
            </a:pPr>
            <a:endParaRPr lang="en-US" altLang="zh-CN" sz="2600" dirty="0"/>
          </a:p>
          <a:p>
            <a:pPr>
              <a:lnSpc>
                <a:spcPct val="70000"/>
              </a:lnSpc>
            </a:pPr>
            <a:r>
              <a:rPr lang="en-US" altLang="zh-CN" sz="2600" dirty="0"/>
              <a:t>Theories and assumptions</a:t>
            </a:r>
          </a:p>
          <a:p>
            <a:pPr>
              <a:lnSpc>
                <a:spcPct val="70000"/>
              </a:lnSpc>
            </a:pPr>
            <a:endParaRPr lang="en-US" altLang="zh-CN" sz="2600" dirty="0"/>
          </a:p>
          <a:p>
            <a:pPr>
              <a:lnSpc>
                <a:spcPct val="70000"/>
              </a:lnSpc>
            </a:pPr>
            <a:r>
              <a:rPr lang="en-US" altLang="zh-CN" sz="2600" dirty="0"/>
              <a:t>Methods and results</a:t>
            </a:r>
          </a:p>
          <a:p>
            <a:pPr>
              <a:lnSpc>
                <a:spcPct val="70000"/>
              </a:lnSpc>
            </a:pPr>
            <a:endParaRPr lang="en-US" altLang="zh-CN" sz="2600" dirty="0"/>
          </a:p>
          <a:p>
            <a:pPr>
              <a:lnSpc>
                <a:spcPct val="70000"/>
              </a:lnSpc>
            </a:pPr>
            <a:r>
              <a:rPr lang="en-US" altLang="zh-CN" sz="2600" dirty="0"/>
              <a:t>Conclusion</a:t>
            </a:r>
          </a:p>
        </p:txBody>
      </p:sp>
      <p:sp>
        <p:nvSpPr>
          <p:cNvPr id="2" name="Slide Number Placeholder 1"/>
          <p:cNvSpPr>
            <a:spLocks noGrp="1"/>
          </p:cNvSpPr>
          <p:nvPr>
            <p:ph type="sldNum" sz="quarter" idx="12"/>
          </p:nvPr>
        </p:nvSpPr>
        <p:spPr/>
        <p:txBody>
          <a:bodyPr/>
          <a:lstStyle/>
          <a:p>
            <a:pPr>
              <a:defRPr/>
            </a:pPr>
            <a:fld id="{7F10364C-D6D6-4309-B19A-02CA7100D740}" type="slidenum">
              <a:rPr lang="en-US" smtClean="0">
                <a:solidFill>
                  <a:srgbClr val="262626"/>
                </a:solidFill>
              </a:rPr>
              <a:pPr>
                <a:defRPr/>
              </a:pPr>
              <a:t>2</a:t>
            </a:fld>
            <a:endParaRPr lang="en-US">
              <a:solidFill>
                <a:srgbClr val="262626"/>
              </a:solidFill>
            </a:endParaRPr>
          </a:p>
        </p:txBody>
      </p:sp>
    </p:spTree>
    <p:extLst>
      <p:ext uri="{BB962C8B-B14F-4D97-AF65-F5344CB8AC3E}">
        <p14:creationId xmlns:p14="http://schemas.microsoft.com/office/powerpoint/2010/main" val="4038926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smtClean="0"/>
              <a:t>Smart city as an ideal model for cities in the future</a:t>
            </a:r>
            <a:endParaRPr lang="en-US" dirty="0"/>
          </a:p>
        </p:txBody>
      </p:sp>
      <p:sp>
        <p:nvSpPr>
          <p:cNvPr id="3075" name="Content Placeholder 2"/>
          <p:cNvSpPr>
            <a:spLocks noGrp="1"/>
          </p:cNvSpPr>
          <p:nvPr>
            <p:ph idx="1"/>
          </p:nvPr>
        </p:nvSpPr>
        <p:spPr/>
        <p:txBody>
          <a:bodyPr/>
          <a:lstStyle/>
          <a:p>
            <a:pPr eaLnBrk="1" hangingPunct="1">
              <a:lnSpc>
                <a:spcPct val="70000"/>
              </a:lnSpc>
            </a:pPr>
            <a:r>
              <a:rPr lang="en-US" altLang="zh-CN" sz="2600" dirty="0" smtClean="0"/>
              <a:t>Global urbanization </a:t>
            </a:r>
          </a:p>
          <a:p>
            <a:pPr lvl="1">
              <a:lnSpc>
                <a:spcPct val="70000"/>
              </a:lnSpc>
            </a:pPr>
            <a:r>
              <a:rPr lang="en-US" altLang="zh-CN" sz="2200" dirty="0" smtClean="0"/>
              <a:t>54% population in 2014</a:t>
            </a:r>
          </a:p>
          <a:p>
            <a:pPr lvl="1">
              <a:lnSpc>
                <a:spcPct val="70000"/>
              </a:lnSpc>
            </a:pPr>
            <a:r>
              <a:rPr lang="en-US" altLang="zh-CN" sz="2200" dirty="0" smtClean="0"/>
              <a:t>66% in 2050</a:t>
            </a:r>
            <a:endParaRPr lang="en-US" altLang="zh-CN" sz="2200" dirty="0"/>
          </a:p>
          <a:p>
            <a:pPr eaLnBrk="1" hangingPunct="1">
              <a:lnSpc>
                <a:spcPct val="70000"/>
              </a:lnSpc>
            </a:pPr>
            <a:r>
              <a:rPr lang="en-US" altLang="zh-CN" sz="2600" dirty="0" smtClean="0"/>
              <a:t>Urban illness</a:t>
            </a:r>
          </a:p>
          <a:p>
            <a:pPr lvl="1">
              <a:lnSpc>
                <a:spcPct val="70000"/>
              </a:lnSpc>
            </a:pPr>
            <a:r>
              <a:rPr lang="en-US" altLang="zh-CN" sz="2200" dirty="0" smtClean="0"/>
              <a:t>Consuming 75% resources</a:t>
            </a:r>
          </a:p>
          <a:p>
            <a:pPr lvl="1">
              <a:lnSpc>
                <a:spcPct val="70000"/>
              </a:lnSpc>
            </a:pPr>
            <a:r>
              <a:rPr lang="en-US" altLang="zh-CN" sz="2200" dirty="0" smtClean="0"/>
              <a:t>Producing 60-85% GHG emissions (UNDP 2012)</a:t>
            </a:r>
          </a:p>
          <a:p>
            <a:pPr lvl="1">
              <a:lnSpc>
                <a:spcPct val="70000"/>
              </a:lnSpc>
            </a:pPr>
            <a:r>
              <a:rPr lang="en-US" altLang="zh-CN" sz="2200" dirty="0" smtClean="0"/>
              <a:t>Pollution, traffic jam, food </a:t>
            </a:r>
            <a:r>
              <a:rPr lang="en-US" altLang="zh-CN" sz="2200" dirty="0" err="1" smtClean="0"/>
              <a:t>security,low</a:t>
            </a:r>
            <a:r>
              <a:rPr lang="en-US" altLang="zh-CN" sz="2200" dirty="0" smtClean="0"/>
              <a:t> fertility and aging (United States 2014)</a:t>
            </a:r>
            <a:endParaRPr lang="en-US" altLang="zh-CN" sz="2200" dirty="0"/>
          </a:p>
          <a:p>
            <a:pPr eaLnBrk="1" hangingPunct="1">
              <a:lnSpc>
                <a:spcPct val="70000"/>
              </a:lnSpc>
            </a:pPr>
            <a:r>
              <a:rPr lang="en-US" altLang="zh-CN" sz="2800" dirty="0"/>
              <a:t>smart governance and smart </a:t>
            </a:r>
            <a:r>
              <a:rPr lang="en-US" altLang="zh-CN" sz="2800" dirty="0" smtClean="0"/>
              <a:t>growth? </a:t>
            </a:r>
          </a:p>
          <a:p>
            <a:pPr lvl="1">
              <a:lnSpc>
                <a:spcPct val="70000"/>
              </a:lnSpc>
            </a:pPr>
            <a:r>
              <a:rPr lang="en-US" altLang="zh-CN" sz="2400" dirty="0"/>
              <a:t>environmental and social </a:t>
            </a:r>
            <a:r>
              <a:rPr lang="en-US" altLang="zh-CN" sz="2400" dirty="0" smtClean="0"/>
              <a:t>substantiality</a:t>
            </a:r>
          </a:p>
          <a:p>
            <a:pPr lvl="1">
              <a:lnSpc>
                <a:spcPct val="70000"/>
              </a:lnSpc>
            </a:pPr>
            <a:r>
              <a:rPr lang="en-US" altLang="zh-CN" sz="2400" dirty="0" smtClean="0"/>
              <a:t>ICT technologies</a:t>
            </a:r>
          </a:p>
          <a:p>
            <a:pPr lvl="1">
              <a:lnSpc>
                <a:spcPct val="70000"/>
              </a:lnSpc>
            </a:pPr>
            <a:r>
              <a:rPr lang="en-US" altLang="zh-CN" sz="2400" dirty="0" smtClean="0"/>
              <a:t>Smart city as a solution packager</a:t>
            </a:r>
            <a:endParaRPr lang="en-US" altLang="zh-CN" sz="2400" dirty="0"/>
          </a:p>
          <a:p>
            <a:pPr eaLnBrk="1" hangingPunct="1">
              <a:lnSpc>
                <a:spcPct val="70000"/>
              </a:lnSpc>
            </a:pPr>
            <a:r>
              <a:rPr lang="en-US" altLang="zh-CN" sz="2600" dirty="0" smtClean="0"/>
              <a:t>Smart city technologies investment </a:t>
            </a:r>
          </a:p>
          <a:p>
            <a:pPr lvl="1">
              <a:lnSpc>
                <a:spcPct val="70000"/>
              </a:lnSpc>
            </a:pPr>
            <a:r>
              <a:rPr lang="en-US" altLang="zh-CN" sz="2200" dirty="0" smtClean="0"/>
              <a:t>8.1 billion, 2010; 39.5 billion 2016</a:t>
            </a:r>
            <a:endParaRPr lang="en-US" altLang="zh-CN" sz="2200" dirty="0"/>
          </a:p>
        </p:txBody>
      </p:sp>
      <p:sp>
        <p:nvSpPr>
          <p:cNvPr id="2" name="Slide Number Placeholder 1"/>
          <p:cNvSpPr>
            <a:spLocks noGrp="1"/>
          </p:cNvSpPr>
          <p:nvPr>
            <p:ph type="sldNum" sz="quarter" idx="12"/>
          </p:nvPr>
        </p:nvSpPr>
        <p:spPr/>
        <p:txBody>
          <a:bodyPr/>
          <a:lstStyle/>
          <a:p>
            <a:pPr>
              <a:defRPr/>
            </a:pPr>
            <a:fld id="{7F10364C-D6D6-4309-B19A-02CA7100D740}" type="slidenum">
              <a:rPr lang="en-US" smtClean="0">
                <a:solidFill>
                  <a:srgbClr val="262626"/>
                </a:solidFill>
              </a:rPr>
              <a:pPr>
                <a:defRPr/>
              </a:pPr>
              <a:t>3</a:t>
            </a:fld>
            <a:endParaRPr lang="en-US" dirty="0">
              <a:solidFill>
                <a:srgbClr val="262626"/>
              </a:solidFill>
            </a:endParaRPr>
          </a:p>
        </p:txBody>
      </p:sp>
    </p:spTree>
    <p:extLst>
      <p:ext uri="{BB962C8B-B14F-4D97-AF65-F5344CB8AC3E}">
        <p14:creationId xmlns:p14="http://schemas.microsoft.com/office/powerpoint/2010/main" val="1337639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381000"/>
            <a:ext cx="7772400" cy="1143000"/>
          </a:xfrm>
        </p:spPr>
        <p:txBody>
          <a:bodyPr/>
          <a:lstStyle/>
          <a:p>
            <a:r>
              <a:rPr lang="en-US" dirty="0" smtClean="0"/>
              <a:t>Understanding smart city</a:t>
            </a:r>
            <a:endParaRPr lang="en-US" dirty="0"/>
          </a:p>
        </p:txBody>
      </p:sp>
      <p:sp>
        <p:nvSpPr>
          <p:cNvPr id="3075" name="Content Placeholder 2"/>
          <p:cNvSpPr>
            <a:spLocks noGrp="1"/>
          </p:cNvSpPr>
          <p:nvPr>
            <p:ph idx="1"/>
          </p:nvPr>
        </p:nvSpPr>
        <p:spPr>
          <a:xfrm>
            <a:off x="685800" y="1752600"/>
            <a:ext cx="7772400" cy="4114800"/>
          </a:xfrm>
        </p:spPr>
        <p:txBody>
          <a:bodyPr/>
          <a:lstStyle/>
          <a:p>
            <a:pPr eaLnBrk="1" hangingPunct="1">
              <a:lnSpc>
                <a:spcPct val="70000"/>
              </a:lnSpc>
            </a:pPr>
            <a:r>
              <a:rPr lang="en-US" altLang="zh-CN" sz="2800" dirty="0" smtClean="0"/>
              <a:t>a </a:t>
            </a:r>
            <a:r>
              <a:rPr lang="en-US" altLang="zh-CN" sz="2800" dirty="0"/>
              <a:t>smart city is an “instrumented, interconnected and intelligent city</a:t>
            </a:r>
            <a:r>
              <a:rPr lang="en-US" altLang="zh-CN" sz="2800" dirty="0" smtClean="0"/>
              <a:t>.”</a:t>
            </a:r>
            <a:r>
              <a:rPr lang="en-US" altLang="zh-CN" sz="2800" dirty="0"/>
              <a:t> (Harrison et al, 2010) </a:t>
            </a:r>
            <a:endParaRPr lang="en-US" altLang="zh-CN" sz="2800" dirty="0" smtClean="0"/>
          </a:p>
          <a:p>
            <a:pPr lvl="1">
              <a:lnSpc>
                <a:spcPct val="70000"/>
              </a:lnSpc>
            </a:pPr>
            <a:r>
              <a:rPr lang="en-US" altLang="zh-CN" sz="2400" dirty="0" smtClean="0"/>
              <a:t>to </a:t>
            </a:r>
            <a:r>
              <a:rPr lang="en-US" altLang="zh-CN" sz="2400" dirty="0"/>
              <a:t>capture live real-world data on the environment, urban life and public service delivery through the use of sensors, meters, cameras, personal devices for conducting complex analysis, modeling, optimization, and visualization to facilitate effective and efficient decision and public policy making</a:t>
            </a:r>
            <a:r>
              <a:rPr lang="en-US" altLang="zh-CN" sz="2400" dirty="0" smtClean="0"/>
              <a:t>.</a:t>
            </a:r>
          </a:p>
          <a:p>
            <a:pPr lvl="1">
              <a:lnSpc>
                <a:spcPct val="70000"/>
              </a:lnSpc>
            </a:pPr>
            <a:r>
              <a:rPr lang="en-US" altLang="zh-CN" sz="2400" dirty="0"/>
              <a:t>preserving history, cultivating social capital, encouraging creativity and social learning, encouraging healthy life style, citizen participation in public life and cross-</a:t>
            </a:r>
            <a:r>
              <a:rPr lang="en-US" altLang="zh-CN" sz="2400" dirty="0" err="1"/>
              <a:t>sectoral</a:t>
            </a:r>
            <a:r>
              <a:rPr lang="en-US" altLang="zh-CN" sz="2400" dirty="0"/>
              <a:t> collaborations.</a:t>
            </a:r>
            <a:endParaRPr lang="en-US" altLang="zh-CN" sz="2400" dirty="0" smtClean="0"/>
          </a:p>
          <a:p>
            <a:pPr>
              <a:lnSpc>
                <a:spcPct val="70000"/>
              </a:lnSpc>
            </a:pPr>
            <a:endParaRPr lang="en-US" altLang="zh-CN" sz="2600" dirty="0"/>
          </a:p>
        </p:txBody>
      </p:sp>
      <p:sp>
        <p:nvSpPr>
          <p:cNvPr id="2" name="Slide Number Placeholder 1"/>
          <p:cNvSpPr>
            <a:spLocks noGrp="1"/>
          </p:cNvSpPr>
          <p:nvPr>
            <p:ph type="sldNum" sz="quarter" idx="12"/>
          </p:nvPr>
        </p:nvSpPr>
        <p:spPr/>
        <p:txBody>
          <a:bodyPr/>
          <a:lstStyle/>
          <a:p>
            <a:pPr>
              <a:defRPr/>
            </a:pPr>
            <a:fld id="{7F10364C-D6D6-4309-B19A-02CA7100D740}" type="slidenum">
              <a:rPr lang="en-US" smtClean="0">
                <a:solidFill>
                  <a:srgbClr val="262626"/>
                </a:solidFill>
              </a:rPr>
              <a:pPr>
                <a:defRPr/>
              </a:pPr>
              <a:t>4</a:t>
            </a:fld>
            <a:endParaRPr lang="en-US">
              <a:solidFill>
                <a:srgbClr val="262626"/>
              </a:solidFill>
            </a:endParaRPr>
          </a:p>
        </p:txBody>
      </p:sp>
    </p:spTree>
    <p:extLst>
      <p:ext uri="{BB962C8B-B14F-4D97-AF65-F5344CB8AC3E}">
        <p14:creationId xmlns:p14="http://schemas.microsoft.com/office/powerpoint/2010/main" val="2092776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457200"/>
            <a:ext cx="7772400" cy="838200"/>
          </a:xfrm>
        </p:spPr>
        <p:txBody>
          <a:bodyPr/>
          <a:lstStyle/>
          <a:p>
            <a:r>
              <a:rPr lang="en-US" altLang="zh-CN" dirty="0"/>
              <a:t>Understanding smart city</a:t>
            </a:r>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907545979"/>
              </p:ext>
            </p:extLst>
          </p:nvPr>
        </p:nvGraphicFramePr>
        <p:xfrm>
          <a:off x="762000" y="1371600"/>
          <a:ext cx="78486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p:cNvSpPr>
            <a:spLocks noGrp="1"/>
          </p:cNvSpPr>
          <p:nvPr>
            <p:ph type="sldNum" sz="quarter" idx="12"/>
          </p:nvPr>
        </p:nvSpPr>
        <p:spPr/>
        <p:txBody>
          <a:bodyPr/>
          <a:lstStyle/>
          <a:p>
            <a:pPr>
              <a:defRPr/>
            </a:pPr>
            <a:fld id="{7F10364C-D6D6-4309-B19A-02CA7100D740}" type="slidenum">
              <a:rPr lang="en-US" smtClean="0">
                <a:solidFill>
                  <a:srgbClr val="262626"/>
                </a:solidFill>
              </a:rPr>
              <a:pPr>
                <a:defRPr/>
              </a:pPr>
              <a:t>5</a:t>
            </a:fld>
            <a:endParaRPr lang="en-US">
              <a:solidFill>
                <a:srgbClr val="262626"/>
              </a:solidFill>
            </a:endParaRPr>
          </a:p>
        </p:txBody>
      </p:sp>
      <p:sp>
        <p:nvSpPr>
          <p:cNvPr id="4" name="TextBox 3"/>
          <p:cNvSpPr txBox="1"/>
          <p:nvPr/>
        </p:nvSpPr>
        <p:spPr>
          <a:xfrm>
            <a:off x="2819400" y="5704897"/>
            <a:ext cx="4343400" cy="369332"/>
          </a:xfrm>
          <a:prstGeom prst="rect">
            <a:avLst/>
          </a:prstGeom>
          <a:noFill/>
        </p:spPr>
        <p:txBody>
          <a:bodyPr wrap="square" rtlCol="0">
            <a:spAutoFit/>
          </a:bodyPr>
          <a:lstStyle/>
          <a:p>
            <a:r>
              <a:rPr lang="en-US" altLang="zh-CN" dirty="0" smtClean="0"/>
              <a:t>Source: </a:t>
            </a:r>
            <a:r>
              <a:rPr lang="en-US" altLang="zh-CN" dirty="0" err="1" smtClean="0"/>
              <a:t>Giffinger</a:t>
            </a:r>
            <a:r>
              <a:rPr lang="en-US" altLang="zh-CN" dirty="0" smtClean="0"/>
              <a:t>, et al (2007)</a:t>
            </a:r>
            <a:endParaRPr lang="zh-CN" altLang="en-US" dirty="0"/>
          </a:p>
        </p:txBody>
      </p:sp>
    </p:spTree>
    <p:extLst>
      <p:ext uri="{BB962C8B-B14F-4D97-AF65-F5344CB8AC3E}">
        <p14:creationId xmlns:p14="http://schemas.microsoft.com/office/powerpoint/2010/main" val="2092776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smtClean="0"/>
              <a:t>A different route of smart city initiatives </a:t>
            </a:r>
            <a:r>
              <a:rPr lang="en-US" dirty="0" smtClean="0"/>
              <a:t>in </a:t>
            </a:r>
            <a:r>
              <a:rPr lang="en-US" dirty="0" smtClean="0"/>
              <a:t>China</a:t>
            </a:r>
            <a:endParaRPr lang="en-US" dirty="0"/>
          </a:p>
        </p:txBody>
      </p:sp>
      <p:sp>
        <p:nvSpPr>
          <p:cNvPr id="3075" name="Content Placeholder 2"/>
          <p:cNvSpPr>
            <a:spLocks noGrp="1"/>
          </p:cNvSpPr>
          <p:nvPr>
            <p:ph idx="1"/>
          </p:nvPr>
        </p:nvSpPr>
        <p:spPr>
          <a:xfrm>
            <a:off x="685800" y="1828800"/>
            <a:ext cx="7772400" cy="4267200"/>
          </a:xfrm>
        </p:spPr>
        <p:txBody>
          <a:bodyPr/>
          <a:lstStyle/>
          <a:p>
            <a:pPr eaLnBrk="1" hangingPunct="1">
              <a:lnSpc>
                <a:spcPct val="70000"/>
              </a:lnSpc>
            </a:pPr>
            <a:r>
              <a:rPr lang="en-US" altLang="zh-CN" sz="2800" dirty="0"/>
              <a:t>pushed and pulled by different political, economic and social forces and </a:t>
            </a:r>
            <a:r>
              <a:rPr lang="en-US" altLang="zh-CN" sz="2800" dirty="0" smtClean="0"/>
              <a:t>rationales</a:t>
            </a:r>
          </a:p>
          <a:p>
            <a:pPr lvl="1">
              <a:lnSpc>
                <a:spcPct val="70000"/>
              </a:lnSpc>
            </a:pPr>
            <a:r>
              <a:rPr lang="en-US" altLang="zh-CN" sz="2400" dirty="0"/>
              <a:t>economic slowdown, </a:t>
            </a:r>
            <a:r>
              <a:rPr lang="en-US" altLang="zh-CN" sz="2400" dirty="0" smtClean="0"/>
              <a:t>terrible </a:t>
            </a:r>
            <a:r>
              <a:rPr lang="en-US" altLang="zh-CN" sz="2400" dirty="0"/>
              <a:t>environment </a:t>
            </a:r>
            <a:r>
              <a:rPr lang="en-US" altLang="zh-CN" sz="2400" dirty="0" smtClean="0"/>
              <a:t>pollution</a:t>
            </a:r>
          </a:p>
          <a:p>
            <a:pPr lvl="1">
              <a:lnSpc>
                <a:spcPct val="70000"/>
              </a:lnSpc>
            </a:pPr>
            <a:r>
              <a:rPr lang="en-US" altLang="zh-CN" sz="2400" dirty="0" smtClean="0"/>
              <a:t>inferior </a:t>
            </a:r>
            <a:r>
              <a:rPr lang="en-US" altLang="zh-CN" sz="2400" dirty="0"/>
              <a:t>public service deliveries and social security </a:t>
            </a:r>
            <a:r>
              <a:rPr lang="en-US" altLang="zh-CN" sz="2400" dirty="0" smtClean="0"/>
              <a:t>net</a:t>
            </a:r>
          </a:p>
          <a:p>
            <a:pPr lvl="1">
              <a:lnSpc>
                <a:spcPct val="70000"/>
              </a:lnSpc>
            </a:pPr>
            <a:r>
              <a:rPr lang="en-US" altLang="zh-CN" sz="2400" dirty="0" smtClean="0"/>
              <a:t>rampant </a:t>
            </a:r>
            <a:r>
              <a:rPr lang="en-US" altLang="zh-CN" sz="2400" dirty="0"/>
              <a:t>political </a:t>
            </a:r>
            <a:r>
              <a:rPr lang="en-US" altLang="zh-CN" sz="2400" dirty="0" smtClean="0"/>
              <a:t>corruption</a:t>
            </a:r>
          </a:p>
          <a:p>
            <a:pPr lvl="1">
              <a:lnSpc>
                <a:spcPct val="70000"/>
              </a:lnSpc>
            </a:pPr>
            <a:r>
              <a:rPr lang="en-US" altLang="zh-CN" sz="2400" dirty="0" smtClean="0"/>
              <a:t>prevalent </a:t>
            </a:r>
            <a:r>
              <a:rPr lang="en-US" altLang="zh-CN" sz="2400" dirty="0"/>
              <a:t>urban pathologies </a:t>
            </a:r>
            <a:r>
              <a:rPr lang="en-US" altLang="zh-CN" sz="2400" dirty="0" smtClean="0"/>
              <a:t>:traffic </a:t>
            </a:r>
            <a:r>
              <a:rPr lang="en-US" altLang="zh-CN" sz="2400" dirty="0"/>
              <a:t>jam, food security and social </a:t>
            </a:r>
            <a:r>
              <a:rPr lang="en-US" altLang="zh-CN" sz="2400" dirty="0" smtClean="0"/>
              <a:t>safety</a:t>
            </a:r>
            <a:endParaRPr lang="en-US" altLang="zh-CN" sz="2400" dirty="0"/>
          </a:p>
          <a:p>
            <a:pPr eaLnBrk="1" hangingPunct="1">
              <a:lnSpc>
                <a:spcPct val="70000"/>
              </a:lnSpc>
            </a:pPr>
            <a:r>
              <a:rPr lang="en-US" altLang="zh-CN" sz="2800" dirty="0" smtClean="0"/>
              <a:t>Top-down or bottom-up</a:t>
            </a:r>
          </a:p>
          <a:p>
            <a:pPr lvl="1">
              <a:lnSpc>
                <a:spcPct val="70000"/>
              </a:lnSpc>
            </a:pPr>
            <a:r>
              <a:rPr lang="en-US" altLang="zh-CN" sz="2400" dirty="0" smtClean="0"/>
              <a:t>International </a:t>
            </a:r>
            <a:r>
              <a:rPr lang="en-US" altLang="zh-CN" sz="2400" dirty="0" err="1" smtClean="0"/>
              <a:t>experience:IBM</a:t>
            </a:r>
            <a:r>
              <a:rPr lang="en-US" altLang="zh-CN" sz="2400" dirty="0" smtClean="0"/>
              <a:t> and Cisco</a:t>
            </a:r>
          </a:p>
          <a:p>
            <a:pPr lvl="1">
              <a:lnSpc>
                <a:spcPct val="70000"/>
              </a:lnSpc>
            </a:pPr>
            <a:r>
              <a:rPr lang="en-US" altLang="zh-CN" sz="2400" dirty="0" smtClean="0"/>
              <a:t>Political support: </a:t>
            </a:r>
          </a:p>
          <a:p>
            <a:pPr lvl="2">
              <a:lnSpc>
                <a:spcPct val="70000"/>
              </a:lnSpc>
            </a:pPr>
            <a:r>
              <a:rPr lang="en-US" altLang="zh-CN" sz="2000" dirty="0" smtClean="0"/>
              <a:t>the </a:t>
            </a:r>
            <a:r>
              <a:rPr lang="en-US" altLang="zh-CN" sz="2000" dirty="0"/>
              <a:t>12</a:t>
            </a:r>
            <a:r>
              <a:rPr lang="en-US" altLang="zh-CN" sz="2000" baseline="30000" dirty="0"/>
              <a:t>th</a:t>
            </a:r>
            <a:r>
              <a:rPr lang="en-US" altLang="zh-CN" sz="2000" dirty="0"/>
              <a:t> Five-Year </a:t>
            </a:r>
            <a:r>
              <a:rPr lang="en-US" altLang="zh-CN" sz="2000" dirty="0" smtClean="0"/>
              <a:t>Plan; three ministries involved</a:t>
            </a:r>
          </a:p>
          <a:p>
            <a:pPr lvl="1">
              <a:lnSpc>
                <a:spcPct val="70000"/>
              </a:lnSpc>
            </a:pPr>
            <a:r>
              <a:rPr lang="en-US" altLang="zh-CN" sz="2400" dirty="0" smtClean="0"/>
              <a:t>Government as a leading role</a:t>
            </a:r>
          </a:p>
          <a:p>
            <a:pPr eaLnBrk="1" hangingPunct="1">
              <a:lnSpc>
                <a:spcPct val="70000"/>
              </a:lnSpc>
            </a:pPr>
            <a:endParaRPr lang="en-US" altLang="zh-CN" sz="2800" dirty="0"/>
          </a:p>
          <a:p>
            <a:pPr eaLnBrk="1" hangingPunct="1">
              <a:lnSpc>
                <a:spcPct val="70000"/>
              </a:lnSpc>
            </a:pPr>
            <a:endParaRPr lang="en-US" altLang="zh-CN" sz="2600" dirty="0"/>
          </a:p>
        </p:txBody>
      </p:sp>
      <p:sp>
        <p:nvSpPr>
          <p:cNvPr id="2" name="Slide Number Placeholder 1"/>
          <p:cNvSpPr>
            <a:spLocks noGrp="1"/>
          </p:cNvSpPr>
          <p:nvPr>
            <p:ph type="sldNum" sz="quarter" idx="12"/>
          </p:nvPr>
        </p:nvSpPr>
        <p:spPr/>
        <p:txBody>
          <a:bodyPr/>
          <a:lstStyle/>
          <a:p>
            <a:pPr>
              <a:defRPr/>
            </a:pPr>
            <a:fld id="{7F10364C-D6D6-4309-B19A-02CA7100D740}" type="slidenum">
              <a:rPr lang="en-US" smtClean="0">
                <a:solidFill>
                  <a:srgbClr val="262626"/>
                </a:solidFill>
              </a:rPr>
              <a:pPr>
                <a:defRPr/>
              </a:pPr>
              <a:t>6</a:t>
            </a:fld>
            <a:endParaRPr lang="en-US" dirty="0">
              <a:solidFill>
                <a:srgbClr val="262626"/>
              </a:solidFill>
            </a:endParaRPr>
          </a:p>
        </p:txBody>
      </p:sp>
    </p:spTree>
    <p:extLst>
      <p:ext uri="{BB962C8B-B14F-4D97-AF65-F5344CB8AC3E}">
        <p14:creationId xmlns:p14="http://schemas.microsoft.com/office/powerpoint/2010/main" val="2092776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62000" y="304800"/>
            <a:ext cx="7772400" cy="1143000"/>
          </a:xfrm>
        </p:spPr>
        <p:txBody>
          <a:bodyPr/>
          <a:lstStyle/>
          <a:p>
            <a:r>
              <a:rPr lang="en-US" dirty="0" smtClean="0"/>
              <a:t>Smart city as a national program in China</a:t>
            </a:r>
            <a:endParaRPr lang="en-US" dirty="0"/>
          </a:p>
        </p:txBody>
      </p:sp>
      <p:sp>
        <p:nvSpPr>
          <p:cNvPr id="3075" name="Content Placeholder 2"/>
          <p:cNvSpPr>
            <a:spLocks noGrp="1"/>
          </p:cNvSpPr>
          <p:nvPr>
            <p:ph idx="1"/>
          </p:nvPr>
        </p:nvSpPr>
        <p:spPr>
          <a:xfrm>
            <a:off x="762000" y="1600200"/>
            <a:ext cx="7772400" cy="4114800"/>
          </a:xfrm>
        </p:spPr>
        <p:txBody>
          <a:bodyPr/>
          <a:lstStyle/>
          <a:p>
            <a:pPr eaLnBrk="1" hangingPunct="1">
              <a:lnSpc>
                <a:spcPct val="70000"/>
              </a:lnSpc>
            </a:pPr>
            <a:r>
              <a:rPr lang="en-US" altLang="zh-CN" sz="2600" dirty="0" smtClean="0"/>
              <a:t>Ningbo in 2009. </a:t>
            </a:r>
          </a:p>
          <a:p>
            <a:pPr eaLnBrk="1" hangingPunct="1">
              <a:lnSpc>
                <a:spcPct val="70000"/>
              </a:lnSpc>
            </a:pPr>
            <a:r>
              <a:rPr lang="en-US" altLang="zh-CN" sz="2800" dirty="0"/>
              <a:t>China’s Ministry of Housing and Urban-Rural </a:t>
            </a:r>
            <a:r>
              <a:rPr lang="en-US" altLang="zh-CN" sz="2800" dirty="0" smtClean="0"/>
              <a:t>Development </a:t>
            </a:r>
          </a:p>
          <a:p>
            <a:pPr lvl="1">
              <a:lnSpc>
                <a:spcPct val="70000"/>
              </a:lnSpc>
            </a:pPr>
            <a:r>
              <a:rPr lang="en-US" altLang="zh-CN" sz="2400" dirty="0"/>
              <a:t>selecting cities to experiment </a:t>
            </a:r>
            <a:endParaRPr lang="en-US" altLang="zh-CN" sz="2400" dirty="0"/>
          </a:p>
          <a:p>
            <a:pPr lvl="1">
              <a:lnSpc>
                <a:spcPct val="70000"/>
              </a:lnSpc>
            </a:pPr>
            <a:r>
              <a:rPr lang="en-US" altLang="zh-CN" sz="2400" dirty="0" smtClean="0"/>
              <a:t>implement </a:t>
            </a:r>
            <a:r>
              <a:rPr lang="en-US" altLang="zh-CN" sz="2400" dirty="0"/>
              <a:t>smart city </a:t>
            </a:r>
            <a:r>
              <a:rPr lang="en-US" altLang="zh-CN" sz="2400" dirty="0" smtClean="0"/>
              <a:t>initiatives</a:t>
            </a:r>
          </a:p>
          <a:p>
            <a:pPr lvl="1">
              <a:lnSpc>
                <a:spcPct val="70000"/>
              </a:lnSpc>
            </a:pPr>
            <a:r>
              <a:rPr lang="en-US" altLang="zh-CN" sz="2400" dirty="0" smtClean="0"/>
              <a:t>296 in 2015</a:t>
            </a:r>
          </a:p>
          <a:p>
            <a:pPr eaLnBrk="1" hangingPunct="1">
              <a:lnSpc>
                <a:spcPct val="70000"/>
              </a:lnSpc>
            </a:pPr>
            <a:r>
              <a:rPr lang="en-US" altLang="zh-CN" sz="2800" dirty="0"/>
              <a:t>the performances of smart city initiatives vary significantly across localities in China (Chinese Academy of Social Sciences and Beijing </a:t>
            </a:r>
            <a:r>
              <a:rPr lang="en-US" altLang="zh-CN" sz="2800" dirty="0" err="1"/>
              <a:t>Govmade</a:t>
            </a:r>
            <a:r>
              <a:rPr lang="en-US" altLang="zh-CN" sz="2800" dirty="0"/>
              <a:t> Smart City Research Centre, 2015, Zhang, Chen &amp; Song, 2015</a:t>
            </a:r>
            <a:r>
              <a:rPr lang="en-US" altLang="zh-CN" sz="2800" dirty="0" smtClean="0"/>
              <a:t>)</a:t>
            </a:r>
          </a:p>
          <a:p>
            <a:pPr lvl="1">
              <a:lnSpc>
                <a:spcPct val="70000"/>
              </a:lnSpc>
            </a:pPr>
            <a:r>
              <a:rPr lang="en-US" altLang="zh-CN" sz="2400" dirty="0" smtClean="0"/>
              <a:t>why?</a:t>
            </a:r>
          </a:p>
          <a:p>
            <a:pPr lvl="1">
              <a:lnSpc>
                <a:spcPct val="70000"/>
              </a:lnSpc>
            </a:pPr>
            <a:r>
              <a:rPr lang="en-US" altLang="zh-CN" sz="2400" dirty="0" smtClean="0"/>
              <a:t>lack </a:t>
            </a:r>
            <a:r>
              <a:rPr lang="en-US" altLang="zh-CN" sz="2400" dirty="0"/>
              <a:t>of quantitative empirical studies</a:t>
            </a:r>
            <a:endParaRPr lang="en-US" altLang="zh-CN" sz="2400" dirty="0"/>
          </a:p>
          <a:p>
            <a:pPr eaLnBrk="1" hangingPunct="1">
              <a:lnSpc>
                <a:spcPct val="70000"/>
              </a:lnSpc>
            </a:pPr>
            <a:endParaRPr lang="en-US" altLang="zh-CN" sz="2600" dirty="0"/>
          </a:p>
        </p:txBody>
      </p:sp>
      <p:sp>
        <p:nvSpPr>
          <p:cNvPr id="2" name="Slide Number Placeholder 1"/>
          <p:cNvSpPr>
            <a:spLocks noGrp="1"/>
          </p:cNvSpPr>
          <p:nvPr>
            <p:ph type="sldNum" sz="quarter" idx="12"/>
          </p:nvPr>
        </p:nvSpPr>
        <p:spPr/>
        <p:txBody>
          <a:bodyPr/>
          <a:lstStyle/>
          <a:p>
            <a:pPr>
              <a:defRPr/>
            </a:pPr>
            <a:fld id="{7F10364C-D6D6-4309-B19A-02CA7100D740}" type="slidenum">
              <a:rPr lang="en-US" smtClean="0">
                <a:solidFill>
                  <a:srgbClr val="262626"/>
                </a:solidFill>
              </a:rPr>
              <a:pPr>
                <a:defRPr/>
              </a:pPr>
              <a:t>7</a:t>
            </a:fld>
            <a:endParaRPr lang="en-US">
              <a:solidFill>
                <a:srgbClr val="262626"/>
              </a:solidFill>
            </a:endParaRPr>
          </a:p>
        </p:txBody>
      </p:sp>
    </p:spTree>
    <p:extLst>
      <p:ext uri="{BB962C8B-B14F-4D97-AF65-F5344CB8AC3E}">
        <p14:creationId xmlns:p14="http://schemas.microsoft.com/office/powerpoint/2010/main" val="2092776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altLang="zh-CN" dirty="0"/>
              <a:t>Government innovation diffusion theories</a:t>
            </a:r>
            <a:endParaRPr lang="en-US" dirty="0"/>
          </a:p>
        </p:txBody>
      </p:sp>
      <p:sp>
        <p:nvSpPr>
          <p:cNvPr id="3075" name="Content Placeholder 2"/>
          <p:cNvSpPr>
            <a:spLocks noGrp="1"/>
          </p:cNvSpPr>
          <p:nvPr>
            <p:ph idx="1"/>
          </p:nvPr>
        </p:nvSpPr>
        <p:spPr/>
        <p:txBody>
          <a:bodyPr/>
          <a:lstStyle/>
          <a:p>
            <a:pPr eaLnBrk="1" hangingPunct="1">
              <a:lnSpc>
                <a:spcPct val="70000"/>
              </a:lnSpc>
            </a:pPr>
            <a:r>
              <a:rPr lang="en-US" altLang="zh-CN" sz="2800" dirty="0" smtClean="0"/>
              <a:t>Innovation diffusion:</a:t>
            </a:r>
          </a:p>
          <a:p>
            <a:pPr lvl="1">
              <a:lnSpc>
                <a:spcPct val="70000"/>
              </a:lnSpc>
            </a:pPr>
            <a:r>
              <a:rPr lang="en-US" altLang="zh-CN" sz="2400" dirty="0" smtClean="0"/>
              <a:t>external </a:t>
            </a:r>
            <a:r>
              <a:rPr lang="en-US" altLang="zh-CN" sz="2400" dirty="0"/>
              <a:t>factors such as political and economic environment, culture, industrialization, party </a:t>
            </a:r>
            <a:r>
              <a:rPr lang="en-US" altLang="zh-CN" sz="2400" dirty="0" smtClean="0"/>
              <a:t>politics</a:t>
            </a:r>
          </a:p>
          <a:p>
            <a:pPr lvl="1">
              <a:lnSpc>
                <a:spcPct val="70000"/>
              </a:lnSpc>
            </a:pPr>
            <a:r>
              <a:rPr lang="en-US" altLang="zh-CN" sz="2400" dirty="0" smtClean="0"/>
              <a:t>internal </a:t>
            </a:r>
            <a:r>
              <a:rPr lang="en-US" altLang="zh-CN" sz="2400" dirty="0"/>
              <a:t>factors such as organizational resources, leadership and learning capacity all influence government innovation diffusion (Berry &amp; Berry 1990 1992; Graham, </a:t>
            </a:r>
            <a:r>
              <a:rPr lang="en-US" altLang="zh-CN" sz="2400" dirty="0" err="1"/>
              <a:t>Shipan</a:t>
            </a:r>
            <a:r>
              <a:rPr lang="en-US" altLang="zh-CN" sz="2400" dirty="0"/>
              <a:t> &amp;</a:t>
            </a:r>
            <a:r>
              <a:rPr lang="en-US" altLang="zh-CN" sz="2400" dirty="0" err="1"/>
              <a:t>Volden</a:t>
            </a:r>
            <a:r>
              <a:rPr lang="en-US" altLang="zh-CN" sz="2400" dirty="0"/>
              <a:t>, 2013; Rogers, 1983</a:t>
            </a:r>
            <a:r>
              <a:rPr lang="en-US" altLang="zh-CN" sz="2400" dirty="0" smtClean="0"/>
              <a:t>).</a:t>
            </a:r>
          </a:p>
          <a:p>
            <a:pPr eaLnBrk="1" hangingPunct="1">
              <a:lnSpc>
                <a:spcPct val="70000"/>
              </a:lnSpc>
            </a:pPr>
            <a:r>
              <a:rPr lang="en-US" altLang="zh-CN" sz="2800" dirty="0"/>
              <a:t>policy </a:t>
            </a:r>
            <a:r>
              <a:rPr lang="en-US" altLang="zh-CN" sz="2800" dirty="0" smtClean="0"/>
              <a:t>diffusion (</a:t>
            </a:r>
            <a:r>
              <a:rPr lang="en-US" altLang="zh-CN" sz="2800" dirty="0"/>
              <a:t>Zhu &amp; Zhang, </a:t>
            </a:r>
            <a:r>
              <a:rPr lang="en-US" altLang="zh-CN" sz="2800" dirty="0" smtClean="0"/>
              <a:t>2015; Zhou </a:t>
            </a:r>
            <a:r>
              <a:rPr lang="en-US" altLang="zh-CN" sz="2800" dirty="0"/>
              <a:t>&amp; Li, </a:t>
            </a:r>
            <a:r>
              <a:rPr lang="en-US" altLang="zh-CN" sz="2800" dirty="0" smtClean="0"/>
              <a:t>2014; Ma, 2013 &amp; 2015)</a:t>
            </a:r>
          </a:p>
          <a:p>
            <a:pPr eaLnBrk="1" hangingPunct="1">
              <a:lnSpc>
                <a:spcPct val="70000"/>
              </a:lnSpc>
            </a:pPr>
            <a:r>
              <a:rPr lang="zh-CN" altLang="en-US" sz="2800" dirty="0"/>
              <a:t>Ｓ</a:t>
            </a:r>
            <a:r>
              <a:rPr lang="en-US" altLang="zh-CN" sz="2800" dirty="0" smtClean="0"/>
              <a:t>mart city as a government innovation</a:t>
            </a:r>
            <a:endParaRPr lang="en-US" altLang="zh-CN" sz="2600" dirty="0" smtClean="0"/>
          </a:p>
        </p:txBody>
      </p:sp>
      <p:sp>
        <p:nvSpPr>
          <p:cNvPr id="2" name="Slide Number Placeholder 1"/>
          <p:cNvSpPr>
            <a:spLocks noGrp="1"/>
          </p:cNvSpPr>
          <p:nvPr>
            <p:ph type="sldNum" sz="quarter" idx="12"/>
          </p:nvPr>
        </p:nvSpPr>
        <p:spPr/>
        <p:txBody>
          <a:bodyPr/>
          <a:lstStyle/>
          <a:p>
            <a:pPr>
              <a:defRPr/>
            </a:pPr>
            <a:fld id="{7F10364C-D6D6-4309-B19A-02CA7100D740}" type="slidenum">
              <a:rPr lang="en-US" smtClean="0">
                <a:solidFill>
                  <a:srgbClr val="262626"/>
                </a:solidFill>
              </a:rPr>
              <a:pPr>
                <a:defRPr/>
              </a:pPr>
              <a:t>8</a:t>
            </a:fld>
            <a:endParaRPr lang="en-US">
              <a:solidFill>
                <a:srgbClr val="262626"/>
              </a:solidFill>
            </a:endParaRPr>
          </a:p>
        </p:txBody>
      </p:sp>
    </p:spTree>
    <p:extLst>
      <p:ext uri="{BB962C8B-B14F-4D97-AF65-F5344CB8AC3E}">
        <p14:creationId xmlns:p14="http://schemas.microsoft.com/office/powerpoint/2010/main" val="2092776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2358560657"/>
              </p:ext>
            </p:extLst>
          </p:nvPr>
        </p:nvGraphicFramePr>
        <p:xfrm>
          <a:off x="609600" y="990600"/>
          <a:ext cx="77724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p:cNvSpPr>
            <a:spLocks noGrp="1"/>
          </p:cNvSpPr>
          <p:nvPr>
            <p:ph type="sldNum" sz="quarter" idx="12"/>
          </p:nvPr>
        </p:nvSpPr>
        <p:spPr/>
        <p:txBody>
          <a:bodyPr/>
          <a:lstStyle/>
          <a:p>
            <a:pPr>
              <a:defRPr/>
            </a:pPr>
            <a:fld id="{7F10364C-D6D6-4309-B19A-02CA7100D740}" type="slidenum">
              <a:rPr lang="en-US" smtClean="0">
                <a:solidFill>
                  <a:srgbClr val="262626"/>
                </a:solidFill>
              </a:rPr>
              <a:pPr>
                <a:defRPr/>
              </a:pPr>
              <a:t>9</a:t>
            </a:fld>
            <a:endParaRPr lang="en-US">
              <a:solidFill>
                <a:srgbClr val="262626"/>
              </a:solidFill>
            </a:endParaRPr>
          </a:p>
        </p:txBody>
      </p:sp>
      <p:sp>
        <p:nvSpPr>
          <p:cNvPr id="4" name="TextBox 3"/>
          <p:cNvSpPr txBox="1"/>
          <p:nvPr/>
        </p:nvSpPr>
        <p:spPr>
          <a:xfrm>
            <a:off x="5410200" y="667977"/>
            <a:ext cx="3962400" cy="954107"/>
          </a:xfrm>
          <a:prstGeom prst="rect">
            <a:avLst/>
          </a:prstGeom>
          <a:noFill/>
        </p:spPr>
        <p:txBody>
          <a:bodyPr wrap="square" rtlCol="0">
            <a:spAutoFit/>
          </a:bodyPr>
          <a:lstStyle/>
          <a:p>
            <a:r>
              <a:rPr lang="en-US" altLang="zh-CN" sz="1400" dirty="0"/>
              <a:t>H1a. The more </a:t>
            </a:r>
            <a:r>
              <a:rPr lang="en-US" altLang="zh-CN" sz="1400" dirty="0" smtClean="0"/>
              <a:t>financial, the better performance. </a:t>
            </a:r>
            <a:endParaRPr lang="zh-CN" altLang="zh-CN" sz="1400" dirty="0"/>
          </a:p>
          <a:p>
            <a:r>
              <a:rPr lang="en-US" altLang="zh-CN" sz="1400" dirty="0"/>
              <a:t>H1b.  The more human </a:t>
            </a:r>
            <a:r>
              <a:rPr lang="en-US" altLang="zh-CN" sz="1400" dirty="0" smtClean="0"/>
              <a:t>capital, </a:t>
            </a:r>
            <a:r>
              <a:rPr lang="en-US" altLang="zh-CN" sz="1400" dirty="0"/>
              <a:t>the better performance.</a:t>
            </a:r>
            <a:endParaRPr lang="zh-CN" altLang="zh-CN" sz="1400" dirty="0"/>
          </a:p>
        </p:txBody>
      </p:sp>
      <p:sp>
        <p:nvSpPr>
          <p:cNvPr id="5" name="TextBox 4"/>
          <p:cNvSpPr txBox="1"/>
          <p:nvPr/>
        </p:nvSpPr>
        <p:spPr>
          <a:xfrm>
            <a:off x="6738257" y="2210467"/>
            <a:ext cx="2438400" cy="738664"/>
          </a:xfrm>
          <a:prstGeom prst="rect">
            <a:avLst/>
          </a:prstGeom>
          <a:noFill/>
        </p:spPr>
        <p:txBody>
          <a:bodyPr wrap="square" rtlCol="0">
            <a:spAutoFit/>
          </a:bodyPr>
          <a:lstStyle/>
          <a:p>
            <a:r>
              <a:rPr lang="en-US" altLang="zh-CN" sz="1400" dirty="0"/>
              <a:t>H2. The more open the culture of a </a:t>
            </a:r>
            <a:r>
              <a:rPr lang="en-US" altLang="zh-CN" sz="1400" dirty="0" smtClean="0"/>
              <a:t>city, </a:t>
            </a:r>
            <a:r>
              <a:rPr lang="en-US" altLang="zh-CN" sz="1400" dirty="0"/>
              <a:t>the better </a:t>
            </a:r>
            <a:r>
              <a:rPr lang="en-US" altLang="zh-CN" sz="1400" dirty="0" smtClean="0"/>
              <a:t>development</a:t>
            </a:r>
            <a:endParaRPr lang="zh-CN" altLang="en-US" sz="1400" dirty="0"/>
          </a:p>
        </p:txBody>
      </p:sp>
      <p:sp>
        <p:nvSpPr>
          <p:cNvPr id="6" name="TextBox 5"/>
          <p:cNvSpPr txBox="1"/>
          <p:nvPr/>
        </p:nvSpPr>
        <p:spPr>
          <a:xfrm>
            <a:off x="228600" y="4343400"/>
            <a:ext cx="2819400" cy="738664"/>
          </a:xfrm>
          <a:prstGeom prst="rect">
            <a:avLst/>
          </a:prstGeom>
          <a:noFill/>
        </p:spPr>
        <p:txBody>
          <a:bodyPr wrap="square" rtlCol="0">
            <a:spAutoFit/>
          </a:bodyPr>
          <a:lstStyle/>
          <a:p>
            <a:r>
              <a:rPr lang="en-US" altLang="zh-CN" sz="1400" dirty="0"/>
              <a:t>H3. The stronger the executive </a:t>
            </a:r>
            <a:r>
              <a:rPr lang="en-US" altLang="zh-CN" sz="1400" dirty="0" smtClean="0"/>
              <a:t>leadership, </a:t>
            </a:r>
            <a:r>
              <a:rPr lang="en-US" altLang="zh-CN" sz="1400" dirty="0"/>
              <a:t>the </a:t>
            </a:r>
            <a:r>
              <a:rPr lang="en-US" altLang="zh-CN" sz="1400" dirty="0" smtClean="0"/>
              <a:t>better performance</a:t>
            </a:r>
            <a:endParaRPr lang="zh-CN" altLang="en-US" sz="1400" dirty="0"/>
          </a:p>
        </p:txBody>
      </p:sp>
      <p:sp>
        <p:nvSpPr>
          <p:cNvPr id="7" name="TextBox 6"/>
          <p:cNvSpPr txBox="1"/>
          <p:nvPr/>
        </p:nvSpPr>
        <p:spPr>
          <a:xfrm>
            <a:off x="76200" y="2212032"/>
            <a:ext cx="2209800" cy="738664"/>
          </a:xfrm>
          <a:prstGeom prst="rect">
            <a:avLst/>
          </a:prstGeom>
          <a:noFill/>
        </p:spPr>
        <p:txBody>
          <a:bodyPr wrap="square" rtlCol="0">
            <a:spAutoFit/>
          </a:bodyPr>
          <a:lstStyle/>
          <a:p>
            <a:r>
              <a:rPr lang="en-US" altLang="zh-CN" sz="1400" dirty="0"/>
              <a:t>H4. The stronger the </a:t>
            </a:r>
            <a:r>
              <a:rPr lang="en-US" altLang="zh-CN" sz="1400" dirty="0" smtClean="0"/>
              <a:t>institutional, the better performance</a:t>
            </a:r>
            <a:endParaRPr lang="zh-CN" altLang="en-US" sz="1400" dirty="0"/>
          </a:p>
        </p:txBody>
      </p:sp>
      <p:sp>
        <p:nvSpPr>
          <p:cNvPr id="8" name="TextBox 7"/>
          <p:cNvSpPr txBox="1"/>
          <p:nvPr/>
        </p:nvSpPr>
        <p:spPr>
          <a:xfrm>
            <a:off x="5671457" y="5082064"/>
            <a:ext cx="2286000" cy="738664"/>
          </a:xfrm>
          <a:prstGeom prst="rect">
            <a:avLst/>
          </a:prstGeom>
          <a:noFill/>
        </p:spPr>
        <p:txBody>
          <a:bodyPr wrap="square" rtlCol="0">
            <a:spAutoFit/>
          </a:bodyPr>
          <a:lstStyle/>
          <a:p>
            <a:r>
              <a:rPr lang="en-US" altLang="zh-CN" sz="1400" dirty="0"/>
              <a:t>H5. The more serious the urban </a:t>
            </a:r>
            <a:r>
              <a:rPr lang="en-US" altLang="zh-CN" sz="1400" dirty="0" smtClean="0"/>
              <a:t>challenges, </a:t>
            </a:r>
            <a:r>
              <a:rPr lang="en-US" altLang="zh-CN" sz="1400" dirty="0"/>
              <a:t>the </a:t>
            </a:r>
            <a:r>
              <a:rPr lang="en-US" altLang="zh-CN" sz="1400" dirty="0" smtClean="0"/>
              <a:t>better development</a:t>
            </a:r>
            <a:endParaRPr lang="zh-CN" altLang="en-US" sz="1400" dirty="0"/>
          </a:p>
        </p:txBody>
      </p:sp>
    </p:spTree>
    <p:extLst>
      <p:ext uri="{BB962C8B-B14F-4D97-AF65-F5344CB8AC3E}">
        <p14:creationId xmlns:p14="http://schemas.microsoft.com/office/powerpoint/2010/main" val="20927768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NTUPowerpointTemplate_Aug2010">
  <a:themeElements>
    <a:clrScheme name="NTU Corp Colors (Deep Red)">
      <a:dk1>
        <a:srgbClr val="262626"/>
      </a:dk1>
      <a:lt1>
        <a:sysClr val="window" lastClr="FFFFFF"/>
      </a:lt1>
      <a:dk2>
        <a:srgbClr val="1F497D"/>
      </a:dk2>
      <a:lt2>
        <a:srgbClr val="C7C7C7"/>
      </a:lt2>
      <a:accent1>
        <a:srgbClr val="C60C30"/>
      </a:accent1>
      <a:accent2>
        <a:srgbClr val="003478"/>
      </a:accent2>
      <a:accent3>
        <a:srgbClr val="C49000"/>
      </a:accent3>
      <a:accent4>
        <a:srgbClr val="7A071E"/>
      </a:accent4>
      <a:accent5>
        <a:srgbClr val="0055C4"/>
      </a:accent5>
      <a:accent6>
        <a:srgbClr val="786C00"/>
      </a:accent6>
      <a:hlink>
        <a:srgbClr val="FFFF00"/>
      </a:hlink>
      <a:folHlink>
        <a:srgbClr val="002060"/>
      </a:folHlink>
    </a:clrScheme>
    <a:fontScheme name="Blank Presentation">
      <a:majorFont>
        <a:latin typeface="Helvetica Neue"/>
        <a:ea typeface="ＭＳ Ｐゴシック"/>
        <a:cs typeface=""/>
      </a:majorFont>
      <a:minorFont>
        <a:latin typeface="Helvetica Neue Light"/>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Arial" charset="0"/>
            <a:ea typeface="ＭＳ Ｐゴシック" pitchFamily="6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Arial" charset="0"/>
            <a:ea typeface="ＭＳ Ｐゴシック" pitchFamily="6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TotalTime>
  <Words>1433</Words>
  <Application>Microsoft Office PowerPoint</Application>
  <PresentationFormat>On-screen Show (4:3)</PresentationFormat>
  <Paragraphs>302</Paragraphs>
  <Slides>17</Slides>
  <Notes>1</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Office Theme</vt:lpstr>
      <vt:lpstr>NTUPowerpointTemplate_Aug2010</vt:lpstr>
      <vt:lpstr>Technological and Political Rationalities of Smart City Initiatives in China: An Empirical Analysis</vt:lpstr>
      <vt:lpstr>Outline</vt:lpstr>
      <vt:lpstr>Smart city as an ideal model for cities in the future</vt:lpstr>
      <vt:lpstr>Understanding smart city</vt:lpstr>
      <vt:lpstr>Understanding smart city</vt:lpstr>
      <vt:lpstr>A different route of smart city initiatives in China</vt:lpstr>
      <vt:lpstr>Smart city as a national program in China</vt:lpstr>
      <vt:lpstr>Government innovation diffusion theories</vt:lpstr>
      <vt:lpstr>PowerPoint Presentation</vt:lpstr>
      <vt:lpstr>Data and Methods</vt:lpstr>
      <vt:lpstr>PowerPoint Presentation</vt:lpstr>
      <vt:lpstr>PowerPoint Presentation</vt:lpstr>
      <vt:lpstr>PowerPoint Presentation</vt:lpstr>
      <vt:lpstr>Findings and Discussions</vt:lpstr>
      <vt:lpstr>PowerPoint Presentation</vt:lpstr>
      <vt:lpstr>Conclusion </vt:lpstr>
      <vt:lpstr>Thank you!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Motivations for Job Selection in Public Sector: Through the Lens of Self-Determination Theory </dc:title>
  <dc:creator>#XU CHENGWEI#</dc:creator>
  <cp:lastModifiedBy>#XU CHENGWEI#</cp:lastModifiedBy>
  <cp:revision>51</cp:revision>
  <dcterms:created xsi:type="dcterms:W3CDTF">2006-08-16T00:00:00Z</dcterms:created>
  <dcterms:modified xsi:type="dcterms:W3CDTF">2016-08-25T08:10:59Z</dcterms:modified>
</cp:coreProperties>
</file>