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4" r:id="rId1"/>
  </p:sldMasterIdLst>
  <p:notesMasterIdLst>
    <p:notesMasterId r:id="rId17"/>
  </p:notesMasterIdLst>
  <p:sldIdLst>
    <p:sldId id="287" r:id="rId2"/>
    <p:sldId id="292" r:id="rId3"/>
    <p:sldId id="293" r:id="rId4"/>
    <p:sldId id="298" r:id="rId5"/>
    <p:sldId id="305" r:id="rId6"/>
    <p:sldId id="299" r:id="rId7"/>
    <p:sldId id="291" r:id="rId8"/>
    <p:sldId id="300" r:id="rId9"/>
    <p:sldId id="295" r:id="rId10"/>
    <p:sldId id="304" r:id="rId11"/>
    <p:sldId id="301" r:id="rId12"/>
    <p:sldId id="303" r:id="rId13"/>
    <p:sldId id="296" r:id="rId14"/>
    <p:sldId id="297" r:id="rId15"/>
    <p:sldId id="302" r:id="rId16"/>
  </p:sldIdLst>
  <p:sldSz cx="9144000" cy="6858000" type="screen4x3"/>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D802"/>
    <a:srgbClr val="66EC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04"/>
    <p:restoredTop sz="72545" autoAdjust="0"/>
  </p:normalViewPr>
  <p:slideViewPr>
    <p:cSldViewPr>
      <p:cViewPr>
        <p:scale>
          <a:sx n="70" d="100"/>
          <a:sy n="70" d="100"/>
        </p:scale>
        <p:origin x="1672" y="4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8/24/16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s://www.google.com.sg/url?sa=t&amp;rct=j&amp;q=&amp;esrc=s&amp;source=web&amp;cd=1&amp;ved=0ahUKEwiaqfb3ptnOAhWBvY8KHaAiBxsQFggfMAA&amp;url=http%3A%2F%2Fwww.oecd.org%2Fpcd%2F31659358.pdf&amp;usg=AFQjCNHkEqhN5XW-2OSFPGn9Y9d-kfWvQg"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SG"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89C9D5F-9740-4C9F-9531-D50E05203990}" type="slidenum">
              <a:rPr lang="en-AU" smtClean="0">
                <a:solidFill>
                  <a:srgbClr val="000000"/>
                </a:solidFill>
              </a:rPr>
              <a:pPr eaLnBrk="1" hangingPunct="1"/>
              <a:t>1</a:t>
            </a:fld>
            <a:endParaRPr lang="en-AU" smtClean="0">
              <a:solidFill>
                <a:srgbClr val="000000"/>
              </a:solidFill>
            </a:endParaRPr>
          </a:p>
        </p:txBody>
      </p:sp>
      <p:sp>
        <p:nvSpPr>
          <p:cNvPr id="28677"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mtClean="0">
              <a:solidFill>
                <a:srgbClr val="000000"/>
              </a:solidFill>
            </a:endParaRPr>
          </a:p>
        </p:txBody>
      </p:sp>
    </p:spTree>
    <p:extLst>
      <p:ext uri="{BB962C8B-B14F-4D97-AF65-F5344CB8AC3E}">
        <p14:creationId xmlns:p14="http://schemas.microsoft.com/office/powerpoint/2010/main" val="290476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57410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1" kern="1200" dirty="0" smtClean="0">
                <a:solidFill>
                  <a:schemeClr val="tx1"/>
                </a:solidFill>
                <a:effectLst/>
                <a:latin typeface="+mn-lt"/>
                <a:ea typeface="+mn-ea"/>
                <a:cs typeface="+mn-cs"/>
              </a:rPr>
              <a:t>Policy Coordination </a:t>
            </a:r>
            <a:r>
              <a:rPr lang="en-US" sz="1600" kern="1200" dirty="0" smtClean="0">
                <a:solidFill>
                  <a:schemeClr val="tx1"/>
                </a:solidFill>
                <a:effectLst/>
                <a:latin typeface="+mn-lt"/>
                <a:ea typeface="+mn-ea"/>
                <a:cs typeface="+mn-cs"/>
              </a:rPr>
              <a:t>is extensively used in the literature but often not defined rigorously (Peters, 2016). Hall et al (1977: 459) define it as the ‘</a:t>
            </a:r>
            <a:r>
              <a:rPr lang="en-US" sz="1600" i="1" kern="1200" dirty="0" smtClean="0">
                <a:solidFill>
                  <a:schemeClr val="tx1"/>
                </a:solidFill>
                <a:effectLst/>
                <a:latin typeface="+mn-lt"/>
                <a:ea typeface="+mn-ea"/>
                <a:cs typeface="+mn-cs"/>
              </a:rPr>
              <a:t>extent to which organizations attempt to ensure that their activities take into account those of other organizations</a:t>
            </a:r>
            <a:r>
              <a:rPr lang="en-US" sz="1600" kern="1200" dirty="0" smtClean="0">
                <a:solidFill>
                  <a:schemeClr val="tx1"/>
                </a:solidFill>
                <a:effectLst/>
                <a:latin typeface="+mn-lt"/>
                <a:ea typeface="+mn-ea"/>
                <a:cs typeface="+mn-cs"/>
              </a:rPr>
              <a:t>’. </a:t>
            </a:r>
            <a:r>
              <a:rPr lang="en-US" sz="1600" kern="1200" dirty="0" err="1" smtClean="0">
                <a:solidFill>
                  <a:schemeClr val="tx1"/>
                </a:solidFill>
                <a:effectLst/>
                <a:latin typeface="+mn-lt"/>
                <a:ea typeface="+mn-ea"/>
                <a:cs typeface="+mn-cs"/>
              </a:rPr>
              <a:t>Lindblom</a:t>
            </a:r>
            <a:r>
              <a:rPr lang="en-US" sz="1600" kern="1200" dirty="0" smtClean="0">
                <a:solidFill>
                  <a:schemeClr val="tx1"/>
                </a:solidFill>
                <a:effectLst/>
                <a:latin typeface="+mn-lt"/>
                <a:ea typeface="+mn-ea"/>
                <a:cs typeface="+mn-cs"/>
              </a:rPr>
              <a:t>, (1965: 154) defines coordination as “</a:t>
            </a:r>
            <a:r>
              <a:rPr lang="en-US" sz="1600" i="1" kern="1200" dirty="0" smtClean="0">
                <a:solidFill>
                  <a:schemeClr val="tx1"/>
                </a:solidFill>
                <a:effectLst/>
                <a:latin typeface="+mn-lt"/>
                <a:ea typeface="+mn-ea"/>
                <a:cs typeface="+mn-cs"/>
              </a:rPr>
              <a:t>A set of decisions is coordinated if adjustments have been made in it such that the adverse consequences of any one decision for other decisions in the set are to a degree and in some frequency avoided, reduced, counterbalanced, or outweighed”</a:t>
            </a:r>
            <a:r>
              <a:rPr lang="en-US" sz="1600" kern="1200" dirty="0" smtClean="0">
                <a:solidFill>
                  <a:schemeClr val="tx1"/>
                </a:solidFill>
                <a:effectLst/>
                <a:latin typeface="+mn-lt"/>
                <a:ea typeface="+mn-ea"/>
                <a:cs typeface="+mn-cs"/>
              </a:rPr>
              <a:t>.  Given that in most healthcare systems the responsibilities of financing and delivery of healthcare are spread across different levels of government, and different government agencies, policy coordination presents a major challenge. The extent to which the design of reforms underway deal with such coordination problems must be recognized. For example, in 2008 when India launched a new targeted healthcare program (discussed in Chapter 4), it was supervised by the Ministry of Labour and Employment and not the Ministry of Health. This aggravated the coordination challenges in an already fragmented health system. </a:t>
            </a:r>
          </a:p>
          <a:p>
            <a:r>
              <a:rPr lang="en-US" sz="1600" i="1" kern="1200" dirty="0" smtClean="0">
                <a:solidFill>
                  <a:schemeClr val="tx1"/>
                </a:solidFill>
                <a:effectLst/>
                <a:latin typeface="+mn-lt"/>
                <a:ea typeface="+mn-ea"/>
                <a:cs typeface="+mn-cs"/>
              </a:rPr>
              <a:t>Policy Coherence</a:t>
            </a:r>
            <a:r>
              <a:rPr lang="en-US" sz="1600" kern="1200" dirty="0" smtClean="0">
                <a:solidFill>
                  <a:schemeClr val="tx1"/>
                </a:solidFill>
                <a:effectLst/>
                <a:latin typeface="+mn-lt"/>
                <a:ea typeface="+mn-ea"/>
                <a:cs typeface="+mn-cs"/>
              </a:rPr>
              <a:t> while easily understood is to difficult to measure. It measures the consistency of actions in addressing a given set of policy problems or target groups. The OECD defines it as ‘</a:t>
            </a:r>
            <a:r>
              <a:rPr lang="en-US" sz="1600" i="1" kern="1200" dirty="0" smtClean="0">
                <a:solidFill>
                  <a:schemeClr val="tx1"/>
                </a:solidFill>
                <a:effectLst/>
                <a:latin typeface="+mn-lt"/>
                <a:ea typeface="+mn-ea"/>
                <a:cs typeface="+mn-cs"/>
              </a:rPr>
              <a:t>systematic promotion of mutually reinforcing policy actions across government departments and agencies creating synergies towards achieving the agreed objective</a:t>
            </a:r>
            <a:r>
              <a:rPr lang="en-US" sz="1600" kern="1200" dirty="0" smtClean="0">
                <a:solidFill>
                  <a:schemeClr val="tx1"/>
                </a:solidFill>
                <a:effectLst/>
                <a:latin typeface="+mn-lt"/>
                <a:ea typeface="+mn-ea"/>
                <a:cs typeface="+mn-cs"/>
              </a:rPr>
              <a:t>s’ (OECD, 2004: 15).  Simply put, coherence implies that various policies go together because they share a set of ideas or objectives or are targeted at the same beneficiaries (May et al 2006). A systemic perspective is required to measure the extent to which the following cohere  (May et al 2005): policy goals or objectives, the underlying policy ideas, targeted beneficiaries, and the ‘substantive’ and ‘procedural’ means by which policy goals are given effect (</a:t>
            </a:r>
            <a:r>
              <a:rPr lang="en-US" sz="1600" kern="1200" dirty="0" err="1" smtClean="0">
                <a:solidFill>
                  <a:schemeClr val="tx1"/>
                </a:solidFill>
                <a:effectLst/>
                <a:latin typeface="+mn-lt"/>
                <a:ea typeface="+mn-ea"/>
                <a:cs typeface="+mn-cs"/>
              </a:rPr>
              <a:t>Howlett</a:t>
            </a:r>
            <a:r>
              <a:rPr lang="en-US" sz="1600" kern="1200" dirty="0" smtClean="0">
                <a:solidFill>
                  <a:schemeClr val="tx1"/>
                </a:solidFill>
                <a:effectLst/>
                <a:latin typeface="+mn-lt"/>
                <a:ea typeface="+mn-ea"/>
                <a:cs typeface="+mn-cs"/>
              </a:rPr>
              <a:t>, 2011).  While policy coherence is desired, it does not imply better outcomes as coherence does not measure how appropriate a given set of policies are or how appropriate is the design of a particular scheme (May et al, 2006: 400). </a:t>
            </a:r>
          </a:p>
          <a:p>
            <a:r>
              <a:rPr lang="en-US" sz="1600" kern="1200" dirty="0" smtClean="0">
                <a:solidFill>
                  <a:schemeClr val="tx1"/>
                </a:solidFill>
                <a:effectLst/>
                <a:latin typeface="+mn-lt"/>
                <a:ea typeface="+mn-ea"/>
                <a:cs typeface="+mn-cs"/>
              </a:rPr>
              <a:t>There is considerable debate in the policy literature on policy coordination and how it differs from collaboration, cooperation, integration, coherence, etc. See Peters (2016) for an authoritative review. </a:t>
            </a:r>
          </a:p>
          <a:p>
            <a:r>
              <a:rPr lang="en-US" sz="1600" kern="1200" dirty="0" smtClean="0">
                <a:solidFill>
                  <a:schemeClr val="tx1"/>
                </a:solidFill>
                <a:effectLst/>
                <a:latin typeface="+mn-lt"/>
                <a:ea typeface="+mn-ea"/>
                <a:cs typeface="+mn-cs"/>
              </a:rPr>
              <a:t>OECD (2004) Institutional Approaches to Policy Coherence for Development. Room Document 2. Available online at </a:t>
            </a:r>
            <a:r>
              <a:rPr lang="en-US" sz="1600" u="sng" kern="1200" dirty="0" smtClean="0">
                <a:solidFill>
                  <a:schemeClr val="tx1"/>
                </a:solidFill>
                <a:effectLst/>
                <a:latin typeface="+mn-lt"/>
                <a:ea typeface="+mn-ea"/>
                <a:cs typeface="+mn-cs"/>
                <a:hlinkClick r:id="rId3"/>
              </a:rPr>
              <a:t>https://www.google.com.sg/url?sa=t&amp;rct=j&amp;q=&amp;esrc=s&amp;source=web&amp;cd=1&amp;ved=0ahUKEwiaqfb3ptnOAhWBvY8KHaAiBxsQFggfMAA&amp;url=http%3A%2F%2Fwww.oecd.org%2Fpcd%2F31659358.pdf&amp;usg=AFQjCNHkEqhN5XW-2OSFPGn9Y9d-kfWvQg</a:t>
            </a:r>
            <a:r>
              <a:rPr lang="en-US" sz="16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83902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296588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3568" y="0"/>
            <a:ext cx="7688037" cy="4242704"/>
          </a:xfrm>
          <a:ln>
            <a:noFill/>
          </a:ln>
        </p:spPr>
        <p:txBody>
          <a:bodyPr anchor="b">
            <a:normAutofit/>
          </a:bodyPr>
          <a:lstStyle>
            <a:lvl1pPr marL="342900" marR="0" indent="-342900" algn="r" defTabSz="-13873163" rtl="0" eaLnBrk="1" fontAlgn="base" latinLnBrk="0" hangingPunct="1">
              <a:lnSpc>
                <a:spcPct val="85000"/>
              </a:lnSpc>
              <a:spcBef>
                <a:spcPct val="0"/>
              </a:spcBef>
              <a:spcAft>
                <a:spcPct val="0"/>
              </a:spcAft>
              <a:buClrTx/>
              <a:buSzTx/>
              <a:buFontTx/>
              <a:buNone/>
              <a:tabLst/>
              <a:defRPr sz="3000" spc="-38" baseline="0">
                <a:solidFill>
                  <a:schemeClr val="accent2"/>
                </a:solidFill>
              </a:defRPr>
            </a:lvl1pPr>
          </a:lstStyle>
          <a:p>
            <a:r>
              <a:rPr lang="en-US" dirty="0" smtClean="0"/>
              <a:t>M Ramesh</a:t>
            </a:r>
            <a:endParaRPr lang="en-US" dirty="0"/>
          </a:p>
        </p:txBody>
      </p:sp>
      <p:sp>
        <p:nvSpPr>
          <p:cNvPr id="3" name="Subtitle 2"/>
          <p:cNvSpPr>
            <a:spLocks noGrp="1"/>
          </p:cNvSpPr>
          <p:nvPr>
            <p:ph type="subTitle" idx="1" hasCustomPrompt="1"/>
          </p:nvPr>
        </p:nvSpPr>
        <p:spPr>
          <a:xfrm>
            <a:off x="683568" y="4455620"/>
            <a:ext cx="7688039" cy="1665780"/>
          </a:xfrm>
        </p:spPr>
        <p:txBody>
          <a:bodyPr lIns="91440" rIns="91440">
            <a:normAutofit/>
          </a:bodyPr>
          <a:lstStyle>
            <a:lvl1pPr marL="0" marR="0" indent="0" algn="r" defTabSz="-13873163" rtl="0" eaLnBrk="1" fontAlgn="base" latinLnBrk="0" hangingPunct="1">
              <a:lnSpc>
                <a:spcPct val="100000"/>
              </a:lnSpc>
              <a:spcBef>
                <a:spcPct val="20000"/>
              </a:spcBef>
              <a:spcAft>
                <a:spcPct val="0"/>
              </a:spcAft>
              <a:buClr>
                <a:srgbClr val="000099"/>
              </a:buClr>
              <a:buSzTx/>
              <a:buFont typeface="Monotype Sorts"/>
              <a:buNone/>
              <a:tabLst/>
              <a:defRPr sz="1800" cap="sm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smtClean="0"/>
              <a:t>Click to edit Master title style</a:t>
            </a:r>
            <a:endParaRPr lang="en-US" dirty="0"/>
          </a:p>
        </p:txBody>
      </p:sp>
      <p:cxnSp>
        <p:nvCxnSpPr>
          <p:cNvPr id="9" name="Straight Connector 8"/>
          <p:cNvCxnSpPr/>
          <p:nvPr/>
        </p:nvCxnSpPr>
        <p:spPr>
          <a:xfrm>
            <a:off x="933451"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stretch>
            <a:fillRect/>
          </a:stretch>
        </p:blipFill>
        <p:spPr>
          <a:xfrm>
            <a:off x="5483299" y="1209675"/>
            <a:ext cx="2905125" cy="476250"/>
          </a:xfrm>
          <a:prstGeom prst="rect">
            <a:avLst/>
          </a:prstGeom>
        </p:spPr>
      </p:pic>
      <p:pic>
        <p:nvPicPr>
          <p:cNvPr id="13" name="Picture 12"/>
          <p:cNvPicPr>
            <a:picLocks noChangeAspect="1"/>
          </p:cNvPicPr>
          <p:nvPr userDrawn="1"/>
        </p:nvPicPr>
        <p:blipFill>
          <a:blip r:embed="rId3"/>
          <a:stretch>
            <a:fillRect/>
          </a:stretch>
        </p:blipFill>
        <p:spPr>
          <a:xfrm>
            <a:off x="5411862" y="304800"/>
            <a:ext cx="2922444" cy="860913"/>
          </a:xfrm>
          <a:prstGeom prst="rect">
            <a:avLst/>
          </a:prstGeom>
        </p:spPr>
      </p:pic>
    </p:spTree>
    <p:extLst>
      <p:ext uri="{BB962C8B-B14F-4D97-AF65-F5344CB8AC3E}">
        <p14:creationId xmlns:p14="http://schemas.microsoft.com/office/powerpoint/2010/main" val="1911872493"/>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ctr"/>
          <a:lstStyle/>
          <a:p>
            <a:r>
              <a:rPr lang="en-US" smtClean="0"/>
              <a:t>Click to edit Master title style</a:t>
            </a:r>
            <a:endParaRPr lang="en-AU"/>
          </a:p>
        </p:txBody>
      </p:sp>
      <p:sp>
        <p:nvSpPr>
          <p:cNvPr id="3" name="Content Placeholder 2"/>
          <p:cNvSpPr>
            <a:spLocks noGrp="1"/>
          </p:cNvSpPr>
          <p:nvPr>
            <p:ph idx="1"/>
          </p:nvPr>
        </p:nvSpPr>
        <p:spPr>
          <a:xfrm>
            <a:off x="501650" y="914400"/>
            <a:ext cx="8489950" cy="2160591"/>
          </a:xfrm>
        </p:spPr>
        <p:txBody>
          <a:bodyPr rtlCol="0"/>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sz="2200">
                <a:latin typeface="Calibri" pitchFamily="34" charset="0"/>
                <a:cs typeface="Calibri" pitchFamily="34" charset="0"/>
              </a:defRPr>
            </a:lvl4pPr>
            <a:lvl5pPr>
              <a:defRPr>
                <a:latin typeface="Calibri" pitchFamily="34" charset="0"/>
                <a:cs typeface="Calibri"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Slide Number Placeholder 394244"/>
          <p:cNvSpPr>
            <a:spLocks noGrp="1" noChangeArrowheads="1"/>
          </p:cNvSpPr>
          <p:nvPr>
            <p:ph type="sldNum" sz="quarter" idx="10"/>
          </p:nvPr>
        </p:nvSpPr>
        <p:spPr>
          <a:xfrm>
            <a:off x="7596336" y="6705600"/>
            <a:ext cx="1547664" cy="152400"/>
          </a:xfrm>
          <a:ln/>
        </p:spPr>
        <p:txBody>
          <a:bodyPr/>
          <a:lstStyle>
            <a:lvl1pPr>
              <a:defRPr/>
            </a:lvl1pPr>
          </a:lstStyle>
          <a:p>
            <a:pPr>
              <a:defRPr/>
            </a:pPr>
            <a:r>
              <a:rPr lang="en-AU" dirty="0" smtClean="0"/>
              <a:t>Bali &amp; Ramesh #</a:t>
            </a:r>
            <a:fld id="{64C0FD7D-2CE4-43B3-937E-583448BFA903}" type="slidenum">
              <a:rPr lang="en-AU" smtClean="0"/>
              <a:pPr>
                <a:defRPr/>
              </a:pPr>
              <a:t>‹#›</a:t>
            </a:fld>
            <a:endParaRPr lang="en-AU" dirty="0"/>
          </a:p>
        </p:txBody>
      </p:sp>
    </p:spTree>
    <p:extLst>
      <p:ext uri="{BB962C8B-B14F-4D97-AF65-F5344CB8AC3E}">
        <p14:creationId xmlns:p14="http://schemas.microsoft.com/office/powerpoint/2010/main" val="2020741491"/>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394245" name="Slide Number Placeholder 394244"/>
          <p:cNvSpPr>
            <a:spLocks noGrp="1" noChangeArrowheads="1"/>
          </p:cNvSpPr>
          <p:nvPr>
            <p:ph type="sldNum" sz="quarter" idx="4"/>
          </p:nvPr>
        </p:nvSpPr>
        <p:spPr bwMode="auto">
          <a:xfrm>
            <a:off x="7924800" y="6705600"/>
            <a:ext cx="1219200" cy="1984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000">
                <a:solidFill>
                  <a:srgbClr val="990000"/>
                </a:solidFill>
                <a:latin typeface="Arial" charset="0"/>
              </a:defRPr>
            </a:lvl1pPr>
          </a:lstStyle>
          <a:p>
            <a:pPr defTabSz="914400" fontAlgn="base">
              <a:spcBef>
                <a:spcPct val="0"/>
              </a:spcBef>
              <a:spcAft>
                <a:spcPct val="0"/>
              </a:spcAft>
              <a:defRPr/>
            </a:pPr>
            <a:r>
              <a:rPr lang="en-AU" dirty="0"/>
              <a:t>Ramesh #</a:t>
            </a:r>
            <a:fld id="{126DE594-874E-4853-8AEE-3D6AB2BA08BC}" type="slidenum">
              <a:rPr lang="en-AU"/>
              <a:pPr defTabSz="914400" fontAlgn="base">
                <a:spcBef>
                  <a:spcPct val="0"/>
                </a:spcBef>
                <a:spcAft>
                  <a:spcPct val="0"/>
                </a:spcAft>
                <a:defRPr/>
              </a:pPr>
              <a:t>‹#›</a:t>
            </a:fld>
            <a:endParaRPr lang="en-AU" dirty="0"/>
          </a:p>
        </p:txBody>
      </p:sp>
      <p:sp>
        <p:nvSpPr>
          <p:cNvPr id="394247" name="Title Placeholder 394246"/>
          <p:cNvSpPr>
            <a:spLocks noGrp="1" noChangeArrowheads="1"/>
          </p:cNvSpPr>
          <p:nvPr>
            <p:ph type="title"/>
          </p:nvPr>
        </p:nvSpPr>
        <p:spPr bwMode="auto">
          <a:xfrm>
            <a:off x="474663" y="90488"/>
            <a:ext cx="838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endParaRPr lang="en-US" dirty="0" smtClean="0"/>
          </a:p>
        </p:txBody>
      </p:sp>
      <p:sp>
        <p:nvSpPr>
          <p:cNvPr id="1028" name="Rectangle 1029"/>
          <p:cNvSpPr>
            <a:spLocks noGrp="1" noChangeArrowheads="1"/>
          </p:cNvSpPr>
          <p:nvPr>
            <p:ph type="body" idx="1"/>
          </p:nvPr>
        </p:nvSpPr>
        <p:spPr bwMode="auto">
          <a:xfrm>
            <a:off x="501650" y="914400"/>
            <a:ext cx="8424863"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endParaRPr lang="en-AU" dirty="0" smtClean="0"/>
          </a:p>
          <a:p>
            <a:pPr lvl="1"/>
            <a:endParaRPr lang="en-AU" dirty="0" smtClean="0"/>
          </a:p>
          <a:p>
            <a:pPr lvl="2"/>
            <a:endParaRPr lang="en-AU" dirty="0" smtClean="0"/>
          </a:p>
          <a:p>
            <a:pPr lvl="3"/>
            <a:endParaRPr lang="en-AU" dirty="0" smtClean="0"/>
          </a:p>
        </p:txBody>
      </p:sp>
      <p:pic>
        <p:nvPicPr>
          <p:cNvPr id="4" name="Picture 3"/>
          <p:cNvPicPr>
            <a:picLocks noChangeAspect="1"/>
          </p:cNvPicPr>
          <p:nvPr userDrawn="1"/>
        </p:nvPicPr>
        <p:blipFill>
          <a:blip r:embed="rId4"/>
          <a:stretch>
            <a:fillRect/>
          </a:stretch>
        </p:blipFill>
        <p:spPr>
          <a:xfrm>
            <a:off x="35496" y="785031"/>
            <a:ext cx="144016" cy="6019788"/>
          </a:xfrm>
          <a:prstGeom prst="rect">
            <a:avLst/>
          </a:prstGeom>
        </p:spPr>
      </p:pic>
    </p:spTree>
    <p:extLst>
      <p:ext uri="{BB962C8B-B14F-4D97-AF65-F5344CB8AC3E}">
        <p14:creationId xmlns:p14="http://schemas.microsoft.com/office/powerpoint/2010/main" val="719022900"/>
      </p:ext>
    </p:extLst>
  </p:cSld>
  <p:clrMap bg1="lt1" tx1="dk1" bg2="lt2" tx2="dk2" accent1="accent1" accent2="accent2" accent3="accent3" accent4="accent4" accent5="accent5" accent6="accent6" hlink="hlink" folHlink="folHlink"/>
  <p:sldLayoutIdLst>
    <p:sldLayoutId id="2147483675" r:id="rId1"/>
    <p:sldLayoutId id="2147483676" r:id="rId2"/>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nodePh="1">
                                  <p:stCondLst>
                                    <p:cond delay="0"/>
                                  </p:stCondLst>
                                  <p:endCondLst>
                                    <p:cond evt="begin" delay="0">
                                      <p:tn val="5"/>
                                    </p:cond>
                                  </p:endCondLst>
                                  <p:childTnLst>
                                    <p:set>
                                      <p:cBhvr>
                                        <p:cTn id="6" dur="1" fill="hold">
                                          <p:stCondLst>
                                            <p:cond delay="0"/>
                                          </p:stCondLst>
                                        </p:cTn>
                                        <p:tgtEl>
                                          <p:spTgt spid="394247"/>
                                        </p:tgtEl>
                                        <p:attrNameLst>
                                          <p:attrName>style.visibility</p:attrName>
                                        </p:attrNameLst>
                                      </p:cBhvr>
                                      <p:to>
                                        <p:strVal val="visible"/>
                                      </p:to>
                                    </p:set>
                                    <p:animEffect transition="in" filter="blinds(horizontal)">
                                      <p:cBhvr>
                                        <p:cTn id="7" dur="500"/>
                                        <p:tgtEl>
                                          <p:spTgt spid="394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7" grpId="0"/>
    </p:bldLst>
  </p:timing>
  <p:hf hdr="0" ftr="0" dt="0"/>
  <p:txStyles>
    <p:titleStyle>
      <a:lvl1pPr marL="342900" indent="-342900" algn="l" defTabSz="-13873163" rtl="0" eaLnBrk="1" fontAlgn="base" hangingPunct="1">
        <a:spcBef>
          <a:spcPct val="0"/>
        </a:spcBef>
        <a:spcAft>
          <a:spcPct val="0"/>
        </a:spcAft>
        <a:defRPr kumimoji="1" sz="2800">
          <a:solidFill>
            <a:srgbClr val="990000"/>
          </a:solidFill>
          <a:latin typeface="+mj-lt"/>
          <a:ea typeface="+mj-ea"/>
          <a:cs typeface="+mj-cs"/>
        </a:defRPr>
      </a:lvl1pPr>
      <a:lvl2pPr marL="342900" indent="-342900" algn="l" defTabSz="-13873163" rtl="0" eaLnBrk="1" fontAlgn="base" hangingPunct="1">
        <a:spcBef>
          <a:spcPct val="0"/>
        </a:spcBef>
        <a:spcAft>
          <a:spcPct val="0"/>
        </a:spcAft>
        <a:defRPr kumimoji="1" sz="2800">
          <a:solidFill>
            <a:srgbClr val="990000"/>
          </a:solidFill>
          <a:latin typeface="Arial"/>
        </a:defRPr>
      </a:lvl2pPr>
      <a:lvl3pPr marL="342900" indent="-342900" algn="l" defTabSz="-13873163" rtl="0" eaLnBrk="1" fontAlgn="base" hangingPunct="1">
        <a:spcBef>
          <a:spcPct val="0"/>
        </a:spcBef>
        <a:spcAft>
          <a:spcPct val="0"/>
        </a:spcAft>
        <a:defRPr kumimoji="1" sz="2800">
          <a:solidFill>
            <a:srgbClr val="990000"/>
          </a:solidFill>
          <a:latin typeface="Arial"/>
        </a:defRPr>
      </a:lvl3pPr>
      <a:lvl4pPr marL="342900" indent="-342900" algn="l" defTabSz="-13873163" rtl="0" eaLnBrk="1" fontAlgn="base" hangingPunct="1">
        <a:spcBef>
          <a:spcPct val="0"/>
        </a:spcBef>
        <a:spcAft>
          <a:spcPct val="0"/>
        </a:spcAft>
        <a:defRPr kumimoji="1" sz="2800">
          <a:solidFill>
            <a:srgbClr val="990000"/>
          </a:solidFill>
          <a:latin typeface="Arial"/>
        </a:defRPr>
      </a:lvl4pPr>
      <a:lvl5pPr marL="342900" indent="-342900" algn="l" defTabSz="-13873163" rtl="0" eaLnBrk="1" fontAlgn="base" hangingPunct="1">
        <a:spcBef>
          <a:spcPct val="0"/>
        </a:spcBef>
        <a:spcAft>
          <a:spcPct val="0"/>
        </a:spcAft>
        <a:defRPr kumimoji="1" sz="2800">
          <a:solidFill>
            <a:srgbClr val="990000"/>
          </a:solidFill>
          <a:latin typeface="Arial"/>
        </a:defRPr>
      </a:lvl5pPr>
      <a:lvl6pPr marL="457200" algn="l" eaLnBrk="1" fontAlgn="base" hangingPunct="1">
        <a:spcBef>
          <a:spcPct val="0"/>
        </a:spcBef>
        <a:spcAft>
          <a:spcPct val="0"/>
        </a:spcAft>
        <a:defRPr kumimoji="1" sz="2800">
          <a:solidFill>
            <a:srgbClr val="FF0000">
              <a:alpha val="100000"/>
            </a:srgbClr>
          </a:solidFill>
          <a:latin typeface="Arial"/>
        </a:defRPr>
      </a:lvl6pPr>
      <a:lvl7pPr marL="914400" algn="l" eaLnBrk="1" fontAlgn="base" hangingPunct="1">
        <a:spcBef>
          <a:spcPct val="0"/>
        </a:spcBef>
        <a:spcAft>
          <a:spcPct val="0"/>
        </a:spcAft>
        <a:defRPr kumimoji="1" sz="2800">
          <a:solidFill>
            <a:srgbClr val="FF0000">
              <a:alpha val="100000"/>
            </a:srgbClr>
          </a:solidFill>
          <a:latin typeface="Arial"/>
        </a:defRPr>
      </a:lvl7pPr>
      <a:lvl8pPr marL="1371600" algn="l" eaLnBrk="1" fontAlgn="base" hangingPunct="1">
        <a:spcBef>
          <a:spcPct val="0"/>
        </a:spcBef>
        <a:spcAft>
          <a:spcPct val="0"/>
        </a:spcAft>
        <a:defRPr kumimoji="1" sz="2800">
          <a:solidFill>
            <a:srgbClr val="FF0000">
              <a:alpha val="100000"/>
            </a:srgbClr>
          </a:solidFill>
          <a:latin typeface="Arial"/>
        </a:defRPr>
      </a:lvl8pPr>
      <a:lvl9pPr marL="1828800" algn="l" eaLnBrk="1" fontAlgn="base" hangingPunct="1">
        <a:spcBef>
          <a:spcPct val="0"/>
        </a:spcBef>
        <a:spcAft>
          <a:spcPct val="0"/>
        </a:spcAft>
        <a:defRPr kumimoji="1" sz="2800">
          <a:solidFill>
            <a:srgbClr val="FF0000">
              <a:alpha val="100000"/>
            </a:srgbClr>
          </a:solidFill>
          <a:latin typeface="Arial"/>
        </a:defRPr>
      </a:lvl9pPr>
    </p:titleStyle>
    <p:bodyStyle>
      <a:lvl1pPr marL="342900" indent="-342900" algn="l" defTabSz="-13873163" rtl="0" eaLnBrk="1" fontAlgn="base" hangingPunct="1">
        <a:spcBef>
          <a:spcPct val="20000"/>
        </a:spcBef>
        <a:spcAft>
          <a:spcPct val="0"/>
        </a:spcAft>
        <a:buClr>
          <a:srgbClr val="000099"/>
        </a:buClr>
        <a:buFont typeface="Monotype Sorts"/>
        <a:buBlip>
          <a:blip r:embed="rId5"/>
        </a:buBlip>
        <a:defRPr sz="2400">
          <a:solidFill>
            <a:srgbClr val="5F5F5F"/>
          </a:solidFill>
          <a:latin typeface="Calibri" pitchFamily="34" charset="0"/>
          <a:ea typeface="+mn-ea"/>
          <a:cs typeface="Calibri" pitchFamily="34" charset="0"/>
        </a:defRPr>
      </a:lvl1pPr>
      <a:lvl2pPr marL="742950" indent="-285750" algn="l" defTabSz="-13873163" rtl="0" eaLnBrk="1" fontAlgn="base" hangingPunct="1">
        <a:spcBef>
          <a:spcPct val="20000"/>
        </a:spcBef>
        <a:spcAft>
          <a:spcPct val="0"/>
        </a:spcAft>
        <a:buClr>
          <a:srgbClr val="000099"/>
        </a:buClr>
        <a:buFont typeface="Monotype Sorts"/>
        <a:buBlip>
          <a:blip r:embed="rId5"/>
        </a:buBlip>
        <a:defRPr kumimoji="1" sz="2400">
          <a:solidFill>
            <a:srgbClr val="5F5F5F"/>
          </a:solidFill>
          <a:latin typeface="Calibri" pitchFamily="34" charset="0"/>
          <a:cs typeface="Calibri" pitchFamily="34" charset="0"/>
        </a:defRPr>
      </a:lvl2pPr>
      <a:lvl3pPr marL="1143000" indent="-228600" algn="l" defTabSz="-13873163" rtl="0" eaLnBrk="1" fontAlgn="base" hangingPunct="1">
        <a:spcBef>
          <a:spcPct val="20000"/>
        </a:spcBef>
        <a:spcAft>
          <a:spcPct val="0"/>
        </a:spcAft>
        <a:buClr>
          <a:srgbClr val="000099"/>
        </a:buClr>
        <a:buFont typeface="Monotype Sorts"/>
        <a:buBlip>
          <a:blip r:embed="rId6"/>
        </a:buBlip>
        <a:defRPr kumimoji="1" sz="2400">
          <a:solidFill>
            <a:srgbClr val="5F5F5F"/>
          </a:solidFill>
          <a:latin typeface="Calibri" pitchFamily="34" charset="0"/>
          <a:cs typeface="Calibri" pitchFamily="34" charset="0"/>
        </a:defRPr>
      </a:lvl3pPr>
      <a:lvl4pPr marL="1600200" indent="-228600" algn="l" defTabSz="-13873163" rtl="0" eaLnBrk="1" fontAlgn="base" hangingPunct="1">
        <a:spcBef>
          <a:spcPct val="20000"/>
        </a:spcBef>
        <a:spcAft>
          <a:spcPct val="0"/>
        </a:spcAft>
        <a:buClr>
          <a:srgbClr val="000099"/>
        </a:buClr>
        <a:buBlip>
          <a:blip r:embed="rId6"/>
        </a:buBlip>
        <a:defRPr kumimoji="1" sz="2000">
          <a:solidFill>
            <a:srgbClr val="5F5F5F"/>
          </a:solidFill>
          <a:latin typeface="Calibri" pitchFamily="34" charset="0"/>
          <a:cs typeface="Calibri" pitchFamily="34" charset="0"/>
        </a:defRPr>
      </a:lvl4pPr>
      <a:lvl5pPr marL="2057400" indent="-228600" algn="l" defTabSz="-13873163" rtl="0" eaLnBrk="1" fontAlgn="base" hangingPunct="1">
        <a:spcBef>
          <a:spcPct val="20000"/>
        </a:spcBef>
        <a:spcAft>
          <a:spcPct val="0"/>
        </a:spcAft>
        <a:buClr>
          <a:srgbClr val="000099"/>
        </a:buClr>
        <a:buBlip>
          <a:blip r:embed="rId7"/>
        </a:buBlip>
        <a:defRPr kumimoji="1" sz="2200">
          <a:solidFill>
            <a:srgbClr val="000099"/>
          </a:solidFill>
          <a:latin typeface="+mn-lt"/>
        </a:defRPr>
      </a:lvl5pPr>
      <a:lvl6pPr marL="3036888" indent="-419100" algn="l" eaLnBrk="1" fontAlgn="base" hangingPunct="1">
        <a:spcBef>
          <a:spcPct val="20000"/>
        </a:spcBef>
        <a:spcAft>
          <a:spcPct val="0"/>
        </a:spcAft>
        <a:buClr>
          <a:srgbClr val="000099">
            <a:alpha val="100000"/>
          </a:srgbClr>
        </a:buClr>
        <a:buBlip>
          <a:blip r:embed="rId8"/>
        </a:buBlip>
        <a:defRPr kumimoji="1" sz="2200">
          <a:solidFill>
            <a:srgbClr val="000099">
              <a:alpha val="100000"/>
            </a:srgbClr>
          </a:solidFill>
          <a:latin typeface="+mn-lt"/>
        </a:defRPr>
      </a:lvl6pPr>
      <a:lvl7pPr marL="3494088" indent="-419100" algn="l" eaLnBrk="1" fontAlgn="base" hangingPunct="1">
        <a:spcBef>
          <a:spcPct val="20000"/>
        </a:spcBef>
        <a:spcAft>
          <a:spcPct val="0"/>
        </a:spcAft>
        <a:buClr>
          <a:srgbClr val="000099">
            <a:alpha val="100000"/>
          </a:srgbClr>
        </a:buClr>
        <a:buBlip>
          <a:blip r:embed="rId8"/>
        </a:buBlip>
        <a:defRPr kumimoji="1" sz="2200">
          <a:solidFill>
            <a:srgbClr val="000099">
              <a:alpha val="100000"/>
            </a:srgbClr>
          </a:solidFill>
          <a:latin typeface="+mn-lt"/>
        </a:defRPr>
      </a:lvl7pPr>
      <a:lvl8pPr marL="3951288" indent="-419100" algn="l" eaLnBrk="1" fontAlgn="base" hangingPunct="1">
        <a:spcBef>
          <a:spcPct val="20000"/>
        </a:spcBef>
        <a:spcAft>
          <a:spcPct val="0"/>
        </a:spcAft>
        <a:buClr>
          <a:srgbClr val="000099">
            <a:alpha val="100000"/>
          </a:srgbClr>
        </a:buClr>
        <a:buBlip>
          <a:blip r:embed="rId8"/>
        </a:buBlip>
        <a:defRPr kumimoji="1" sz="2200">
          <a:solidFill>
            <a:srgbClr val="000099">
              <a:alpha val="100000"/>
            </a:srgbClr>
          </a:solidFill>
          <a:latin typeface="+mn-lt"/>
        </a:defRPr>
      </a:lvl8pPr>
      <a:lvl9pPr marL="4408488" indent="-419100" algn="l" eaLnBrk="1" fontAlgn="base" hangingPunct="1">
        <a:spcBef>
          <a:spcPct val="20000"/>
        </a:spcBef>
        <a:spcAft>
          <a:spcPct val="0"/>
        </a:spcAft>
        <a:buClr>
          <a:srgbClr val="000099">
            <a:alpha val="100000"/>
          </a:srgbClr>
        </a:buClr>
        <a:buBlip>
          <a:blip r:embed="rId8"/>
        </a:buBlip>
        <a:defRPr kumimoji="1" sz="2200">
          <a:solidFill>
            <a:srgbClr val="000099">
              <a:alpha val="100000"/>
            </a:srgbClr>
          </a:solidFill>
          <a:latin typeface="+mn-lt"/>
        </a:defRPr>
      </a:lvl9pPr>
    </p:bodyStyle>
    <p:otherStyle>
      <a:lvl1pPr algn="l" eaLnBrk="1" fontAlgn="base" hangingPunct="1">
        <a:spcBef>
          <a:spcPct val="0"/>
        </a:spcBef>
        <a:spcAft>
          <a:spcPct val="0"/>
        </a:spcAft>
        <a:defRPr>
          <a:solidFill>
            <a:schemeClr val="tx1">
              <a:alpha val="100000"/>
            </a:schemeClr>
          </a:solidFill>
          <a:latin typeface="Arial"/>
        </a:defRPr>
      </a:lvl1pPr>
      <a:lvl2pPr marL="457200" algn="l" eaLnBrk="1" fontAlgn="base" hangingPunct="1">
        <a:spcBef>
          <a:spcPct val="0"/>
        </a:spcBef>
        <a:spcAft>
          <a:spcPct val="0"/>
        </a:spcAft>
        <a:defRPr>
          <a:solidFill>
            <a:schemeClr val="tx1">
              <a:alpha val="100000"/>
            </a:schemeClr>
          </a:solidFill>
          <a:latin typeface="Arial"/>
        </a:defRPr>
      </a:lvl2pPr>
      <a:lvl3pPr marL="914400" algn="l" eaLnBrk="1" fontAlgn="base" hangingPunct="1">
        <a:spcBef>
          <a:spcPct val="0"/>
        </a:spcBef>
        <a:spcAft>
          <a:spcPct val="0"/>
        </a:spcAft>
        <a:defRPr>
          <a:solidFill>
            <a:schemeClr val="tx1">
              <a:alpha val="100000"/>
            </a:schemeClr>
          </a:solidFill>
          <a:latin typeface="Arial"/>
        </a:defRPr>
      </a:lvl3pPr>
      <a:lvl4pPr marL="1371600" algn="l" eaLnBrk="1" fontAlgn="base" hangingPunct="1">
        <a:spcBef>
          <a:spcPct val="0"/>
        </a:spcBef>
        <a:spcAft>
          <a:spcPct val="0"/>
        </a:spcAft>
        <a:defRPr>
          <a:solidFill>
            <a:schemeClr val="tx1">
              <a:alpha val="100000"/>
            </a:schemeClr>
          </a:solidFill>
          <a:latin typeface="Arial"/>
        </a:defRPr>
      </a:lvl4pPr>
      <a:lvl5pPr marL="1828800" algn="l" eaLnBrk="1" fontAlgn="base" hangingPunct="1">
        <a:spcBef>
          <a:spcPct val="0"/>
        </a:spcBef>
        <a:spcAft>
          <a:spcPct val="0"/>
        </a:spcAft>
        <a:defRPr>
          <a:solidFill>
            <a:schemeClr val="tx1">
              <a:alpha val="100000"/>
            </a:schemeClr>
          </a:solidFill>
          <a:latin typeface="Arial"/>
        </a:defRPr>
      </a:lvl5pPr>
      <a:lvl6pPr marL="2286000" algn="l" eaLnBrk="1" fontAlgn="base" hangingPunct="1">
        <a:spcBef>
          <a:spcPct val="0"/>
        </a:spcBef>
        <a:spcAft>
          <a:spcPct val="0"/>
        </a:spcAft>
        <a:defRPr>
          <a:solidFill>
            <a:schemeClr val="tx1">
              <a:alpha val="100000"/>
            </a:schemeClr>
          </a:solidFill>
          <a:latin typeface="Arial"/>
        </a:defRPr>
      </a:lvl6pPr>
      <a:lvl7pPr marL="2743200" algn="l" eaLnBrk="1" fontAlgn="base" hangingPunct="1">
        <a:spcBef>
          <a:spcPct val="0"/>
        </a:spcBef>
        <a:spcAft>
          <a:spcPct val="0"/>
        </a:spcAft>
        <a:defRPr>
          <a:solidFill>
            <a:schemeClr val="tx1">
              <a:alpha val="100000"/>
            </a:schemeClr>
          </a:solidFill>
          <a:latin typeface="Arial"/>
        </a:defRPr>
      </a:lvl7pPr>
      <a:lvl8pPr marL="3200400" algn="l" eaLnBrk="1" fontAlgn="base" hangingPunct="1">
        <a:spcBef>
          <a:spcPct val="0"/>
        </a:spcBef>
        <a:spcAft>
          <a:spcPct val="0"/>
        </a:spcAft>
        <a:defRPr>
          <a:solidFill>
            <a:schemeClr val="tx1">
              <a:alpha val="100000"/>
            </a:schemeClr>
          </a:solidFill>
          <a:latin typeface="Arial"/>
        </a:defRPr>
      </a:lvl8pPr>
      <a:lvl9pPr marL="3657600" algn="l" eaLnBrk="1" fontAlgn="base" hangingPunct="1">
        <a:spcBef>
          <a:spcPct val="0"/>
        </a:spcBef>
        <a:spcAft>
          <a:spcPct val="0"/>
        </a:spcAft>
        <a:defRPr>
          <a:solidFill>
            <a:schemeClr val="tx1">
              <a:alpha val="100000"/>
            </a:schemeClr>
          </a:solidFill>
          <a:latin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microsoft.com/office/2007/relationships/hdphoto" Target="../media/hdphoto1.wdp"/><Relationship Id="rId5" Type="http://schemas.openxmlformats.org/officeDocument/2006/relationships/image" Target="../media/image10.png"/><Relationship Id="rId6" Type="http://schemas.microsoft.com/office/2007/relationships/hdphoto" Target="../media/hdphoto2.wdp"/><Relationship Id="rId7"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29946" y="32896"/>
            <a:ext cx="8369225" cy="4242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prstTxWarp prst="textNoShape">
              <a:avLst/>
            </a:prstTxWarp>
            <a:normAutofit/>
          </a:bodyPr>
          <a:lstStyle>
            <a:lvl1pPr marL="342900" marR="0" indent="-342900" algn="r" defTabSz="-13873163" rtl="0" eaLnBrk="1" fontAlgn="base" latinLnBrk="0" hangingPunct="1">
              <a:lnSpc>
                <a:spcPct val="85000"/>
              </a:lnSpc>
              <a:spcBef>
                <a:spcPct val="0"/>
              </a:spcBef>
              <a:spcAft>
                <a:spcPct val="0"/>
              </a:spcAft>
              <a:buClrTx/>
              <a:buSzTx/>
              <a:buFontTx/>
              <a:buNone/>
              <a:tabLst/>
              <a:defRPr kumimoji="1" sz="3000" spc="-38" baseline="0">
                <a:solidFill>
                  <a:schemeClr val="accent2"/>
                </a:solidFill>
                <a:latin typeface="+mj-lt"/>
                <a:ea typeface="+mj-ea"/>
                <a:cs typeface="+mj-cs"/>
              </a:defRPr>
            </a:lvl1pPr>
            <a:lvl2pPr marL="342900" indent="-342900" algn="l" defTabSz="-13873163" rtl="0" eaLnBrk="1" fontAlgn="base" hangingPunct="1">
              <a:spcBef>
                <a:spcPct val="0"/>
              </a:spcBef>
              <a:spcAft>
                <a:spcPct val="0"/>
              </a:spcAft>
              <a:defRPr kumimoji="1" sz="2800">
                <a:solidFill>
                  <a:srgbClr val="990000"/>
                </a:solidFill>
                <a:latin typeface="Arial"/>
              </a:defRPr>
            </a:lvl2pPr>
            <a:lvl3pPr marL="342900" indent="-342900" algn="l" defTabSz="-13873163" rtl="0" eaLnBrk="1" fontAlgn="base" hangingPunct="1">
              <a:spcBef>
                <a:spcPct val="0"/>
              </a:spcBef>
              <a:spcAft>
                <a:spcPct val="0"/>
              </a:spcAft>
              <a:defRPr kumimoji="1" sz="2800">
                <a:solidFill>
                  <a:srgbClr val="990000"/>
                </a:solidFill>
                <a:latin typeface="Arial"/>
              </a:defRPr>
            </a:lvl3pPr>
            <a:lvl4pPr marL="342900" indent="-342900" algn="l" defTabSz="-13873163" rtl="0" eaLnBrk="1" fontAlgn="base" hangingPunct="1">
              <a:spcBef>
                <a:spcPct val="0"/>
              </a:spcBef>
              <a:spcAft>
                <a:spcPct val="0"/>
              </a:spcAft>
              <a:defRPr kumimoji="1" sz="2800">
                <a:solidFill>
                  <a:srgbClr val="990000"/>
                </a:solidFill>
                <a:latin typeface="Arial"/>
              </a:defRPr>
            </a:lvl4pPr>
            <a:lvl5pPr marL="342900" indent="-342900" algn="l" defTabSz="-13873163" rtl="0" eaLnBrk="1" fontAlgn="base" hangingPunct="1">
              <a:spcBef>
                <a:spcPct val="0"/>
              </a:spcBef>
              <a:spcAft>
                <a:spcPct val="0"/>
              </a:spcAft>
              <a:defRPr kumimoji="1" sz="2800">
                <a:solidFill>
                  <a:srgbClr val="990000"/>
                </a:solidFill>
                <a:latin typeface="Arial"/>
              </a:defRPr>
            </a:lvl5pPr>
            <a:lvl6pPr marL="457200" algn="l" eaLnBrk="1" fontAlgn="base" hangingPunct="1">
              <a:spcBef>
                <a:spcPct val="0"/>
              </a:spcBef>
              <a:spcAft>
                <a:spcPct val="0"/>
              </a:spcAft>
              <a:defRPr kumimoji="1" sz="2800">
                <a:solidFill>
                  <a:srgbClr val="FF0000">
                    <a:alpha val="100000"/>
                  </a:srgbClr>
                </a:solidFill>
                <a:latin typeface="Arial"/>
              </a:defRPr>
            </a:lvl6pPr>
            <a:lvl7pPr marL="914400" algn="l" eaLnBrk="1" fontAlgn="base" hangingPunct="1">
              <a:spcBef>
                <a:spcPct val="0"/>
              </a:spcBef>
              <a:spcAft>
                <a:spcPct val="0"/>
              </a:spcAft>
              <a:defRPr kumimoji="1" sz="2800">
                <a:solidFill>
                  <a:srgbClr val="FF0000">
                    <a:alpha val="100000"/>
                  </a:srgbClr>
                </a:solidFill>
                <a:latin typeface="Arial"/>
              </a:defRPr>
            </a:lvl7pPr>
            <a:lvl8pPr marL="1371600" algn="l" eaLnBrk="1" fontAlgn="base" hangingPunct="1">
              <a:spcBef>
                <a:spcPct val="0"/>
              </a:spcBef>
              <a:spcAft>
                <a:spcPct val="0"/>
              </a:spcAft>
              <a:defRPr kumimoji="1" sz="2800">
                <a:solidFill>
                  <a:srgbClr val="FF0000">
                    <a:alpha val="100000"/>
                  </a:srgbClr>
                </a:solidFill>
                <a:latin typeface="Arial"/>
              </a:defRPr>
            </a:lvl8pPr>
            <a:lvl9pPr marL="1828800" algn="l" eaLnBrk="1" fontAlgn="base" hangingPunct="1">
              <a:spcBef>
                <a:spcPct val="0"/>
              </a:spcBef>
              <a:spcAft>
                <a:spcPct val="0"/>
              </a:spcAft>
              <a:defRPr kumimoji="1" sz="2800">
                <a:solidFill>
                  <a:srgbClr val="FF0000">
                    <a:alpha val="100000"/>
                  </a:srgbClr>
                </a:solidFill>
                <a:latin typeface="Arial"/>
              </a:defRPr>
            </a:lvl9pPr>
          </a:lstStyle>
          <a:p>
            <a:pPr algn="l"/>
            <a:r>
              <a:rPr lang="en-US" sz="2400" kern="0" dirty="0" smtClean="0">
                <a:solidFill>
                  <a:srgbClr val="9B2D1F"/>
                </a:solidFill>
              </a:rPr>
              <a:t>Azad Bali &amp; M Ramesh</a:t>
            </a:r>
            <a:endParaRPr lang="en-US" sz="2400" kern="0" dirty="0">
              <a:solidFill>
                <a:srgbClr val="9B2D1F"/>
              </a:solidFill>
            </a:endParaRPr>
          </a:p>
        </p:txBody>
      </p:sp>
      <p:sp>
        <p:nvSpPr>
          <p:cNvPr id="6" name="Subtitle 2"/>
          <p:cNvSpPr txBox="1">
            <a:spLocks/>
          </p:cNvSpPr>
          <p:nvPr/>
        </p:nvSpPr>
        <p:spPr bwMode="auto">
          <a:xfrm>
            <a:off x="667269" y="4455620"/>
            <a:ext cx="8369227" cy="1205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marR="0" indent="0" algn="r" defTabSz="-13873163" rtl="0" eaLnBrk="1" fontAlgn="base" latinLnBrk="0" hangingPunct="1">
              <a:lnSpc>
                <a:spcPct val="100000"/>
              </a:lnSpc>
              <a:spcBef>
                <a:spcPct val="20000"/>
              </a:spcBef>
              <a:spcAft>
                <a:spcPct val="0"/>
              </a:spcAft>
              <a:buClr>
                <a:srgbClr val="000099"/>
              </a:buClr>
              <a:buSzTx/>
              <a:buFont typeface="Monotype Sorts"/>
              <a:buNone/>
              <a:tabLst/>
              <a:defRPr sz="1800" cap="small" spc="150" baseline="0">
                <a:solidFill>
                  <a:schemeClr val="tx2"/>
                </a:solidFill>
                <a:latin typeface="+mj-lt"/>
                <a:ea typeface="+mn-ea"/>
                <a:cs typeface="Calibri" pitchFamily="34" charset="0"/>
              </a:defRPr>
            </a:lvl1pPr>
            <a:lvl2pPr marL="342900" indent="0" algn="ctr" defTabSz="-13873163" rtl="0" eaLnBrk="1" fontAlgn="base" hangingPunct="1">
              <a:spcBef>
                <a:spcPct val="20000"/>
              </a:spcBef>
              <a:spcAft>
                <a:spcPct val="0"/>
              </a:spcAft>
              <a:buClr>
                <a:srgbClr val="000099"/>
              </a:buClr>
              <a:buFont typeface="Monotype Sorts"/>
              <a:buNone/>
              <a:defRPr kumimoji="1" sz="1800">
                <a:solidFill>
                  <a:srgbClr val="5F5F5F"/>
                </a:solidFill>
                <a:latin typeface="Calibri" pitchFamily="34" charset="0"/>
                <a:cs typeface="Calibri" pitchFamily="34" charset="0"/>
              </a:defRPr>
            </a:lvl2pPr>
            <a:lvl3pPr marL="685800" indent="0" algn="ctr" defTabSz="-13873163" rtl="0" eaLnBrk="1" fontAlgn="base" hangingPunct="1">
              <a:spcBef>
                <a:spcPct val="20000"/>
              </a:spcBef>
              <a:spcAft>
                <a:spcPct val="0"/>
              </a:spcAft>
              <a:buClr>
                <a:srgbClr val="000099"/>
              </a:buClr>
              <a:buFont typeface="Monotype Sorts"/>
              <a:buNone/>
              <a:defRPr kumimoji="1" sz="1800">
                <a:solidFill>
                  <a:srgbClr val="5F5F5F"/>
                </a:solidFill>
                <a:latin typeface="Calibri" pitchFamily="34" charset="0"/>
                <a:cs typeface="Calibri" pitchFamily="34" charset="0"/>
              </a:defRPr>
            </a:lvl3pPr>
            <a:lvl4pPr marL="1028700" indent="0" algn="ctr" defTabSz="-13873163" rtl="0" eaLnBrk="1" fontAlgn="base" hangingPunct="1">
              <a:spcBef>
                <a:spcPct val="20000"/>
              </a:spcBef>
              <a:spcAft>
                <a:spcPct val="0"/>
              </a:spcAft>
              <a:buClr>
                <a:srgbClr val="000099"/>
              </a:buClr>
              <a:buNone/>
              <a:defRPr kumimoji="1" sz="1500">
                <a:solidFill>
                  <a:srgbClr val="5F5F5F"/>
                </a:solidFill>
                <a:latin typeface="Calibri" pitchFamily="34" charset="0"/>
                <a:cs typeface="Calibri" pitchFamily="34" charset="0"/>
              </a:defRPr>
            </a:lvl4pPr>
            <a:lvl5pPr marL="1371600" indent="0" algn="ctr" defTabSz="-13873163" rtl="0" eaLnBrk="1" fontAlgn="base" hangingPunct="1">
              <a:spcBef>
                <a:spcPct val="20000"/>
              </a:spcBef>
              <a:spcAft>
                <a:spcPct val="0"/>
              </a:spcAft>
              <a:buClr>
                <a:srgbClr val="000099"/>
              </a:buClr>
              <a:buNone/>
              <a:defRPr kumimoji="1" sz="1500">
                <a:solidFill>
                  <a:srgbClr val="000099"/>
                </a:solidFill>
                <a:latin typeface="Calibri" pitchFamily="34" charset="0"/>
                <a:cs typeface="Calibri" pitchFamily="34" charset="0"/>
              </a:defRPr>
            </a:lvl5pPr>
            <a:lvl6pPr marL="1714500" indent="0" algn="ctr" eaLnBrk="1" fontAlgn="base" hangingPunct="1">
              <a:spcBef>
                <a:spcPct val="20000"/>
              </a:spcBef>
              <a:spcAft>
                <a:spcPct val="0"/>
              </a:spcAft>
              <a:buClr>
                <a:srgbClr val="000099">
                  <a:alpha val="100000"/>
                </a:srgbClr>
              </a:buClr>
              <a:buNone/>
              <a:defRPr kumimoji="1" sz="1500">
                <a:solidFill>
                  <a:srgbClr val="000099">
                    <a:alpha val="100000"/>
                  </a:srgbClr>
                </a:solidFill>
                <a:latin typeface="+mn-lt"/>
              </a:defRPr>
            </a:lvl6pPr>
            <a:lvl7pPr marL="2057400" indent="0" algn="ctr" eaLnBrk="1" fontAlgn="base" hangingPunct="1">
              <a:spcBef>
                <a:spcPct val="20000"/>
              </a:spcBef>
              <a:spcAft>
                <a:spcPct val="0"/>
              </a:spcAft>
              <a:buClr>
                <a:srgbClr val="000099">
                  <a:alpha val="100000"/>
                </a:srgbClr>
              </a:buClr>
              <a:buNone/>
              <a:defRPr kumimoji="1" sz="1500">
                <a:solidFill>
                  <a:srgbClr val="000099">
                    <a:alpha val="100000"/>
                  </a:srgbClr>
                </a:solidFill>
                <a:latin typeface="+mn-lt"/>
              </a:defRPr>
            </a:lvl7pPr>
            <a:lvl8pPr marL="2400300" indent="0" algn="ctr" eaLnBrk="1" fontAlgn="base" hangingPunct="1">
              <a:spcBef>
                <a:spcPct val="20000"/>
              </a:spcBef>
              <a:spcAft>
                <a:spcPct val="0"/>
              </a:spcAft>
              <a:buClr>
                <a:srgbClr val="000099">
                  <a:alpha val="100000"/>
                </a:srgbClr>
              </a:buClr>
              <a:buNone/>
              <a:defRPr kumimoji="1" sz="1500">
                <a:solidFill>
                  <a:srgbClr val="000099">
                    <a:alpha val="100000"/>
                  </a:srgbClr>
                </a:solidFill>
                <a:latin typeface="+mn-lt"/>
              </a:defRPr>
            </a:lvl8pPr>
            <a:lvl9pPr marL="2743200" indent="0" algn="ctr" eaLnBrk="1" fontAlgn="base" hangingPunct="1">
              <a:spcBef>
                <a:spcPct val="20000"/>
              </a:spcBef>
              <a:spcAft>
                <a:spcPct val="0"/>
              </a:spcAft>
              <a:buClr>
                <a:srgbClr val="000099">
                  <a:alpha val="100000"/>
                </a:srgbClr>
              </a:buClr>
              <a:buNone/>
              <a:defRPr kumimoji="1" sz="1500">
                <a:solidFill>
                  <a:srgbClr val="000099">
                    <a:alpha val="100000"/>
                  </a:srgbClr>
                </a:solidFill>
                <a:latin typeface="+mn-lt"/>
              </a:defRPr>
            </a:lvl9pPr>
          </a:lstStyle>
          <a:p>
            <a:pPr algn="l"/>
            <a:r>
              <a:rPr lang="en-US" sz="2400" kern="0" dirty="0" smtClean="0">
                <a:solidFill>
                  <a:prstClr val="black">
                    <a:lumMod val="65000"/>
                    <a:lumOff val="35000"/>
                  </a:prstClr>
                </a:solidFill>
              </a:rPr>
              <a:t>First, Do No Harm:</a:t>
            </a:r>
          </a:p>
          <a:p>
            <a:pPr algn="l"/>
            <a:r>
              <a:rPr lang="en-US" sz="2400" kern="0" dirty="0" smtClean="0">
                <a:solidFill>
                  <a:prstClr val="black">
                    <a:lumMod val="65000"/>
                    <a:lumOff val="35000"/>
                  </a:prstClr>
                </a:solidFill>
              </a:rPr>
              <a:t>A Diagnostic Approach to Social Policy </a:t>
            </a:r>
            <a:endParaRPr lang="en-US" sz="2400" kern="0" dirty="0">
              <a:solidFill>
                <a:prstClr val="black">
                  <a:lumMod val="65000"/>
                  <a:lumOff val="35000"/>
                </a:prstClr>
              </a:solidFill>
            </a:endParaRPr>
          </a:p>
        </p:txBody>
      </p:sp>
      <p:cxnSp>
        <p:nvCxnSpPr>
          <p:cNvPr id="7" name="Straight Connector 6"/>
          <p:cNvCxnSpPr/>
          <p:nvPr/>
        </p:nvCxnSpPr>
        <p:spPr>
          <a:xfrm>
            <a:off x="467544" y="4336526"/>
            <a:ext cx="8042076" cy="1474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extLst>
              <a:ext uri="{BEBA8EAE-BF5A-486C-A8C5-ECC9F3942E4B}">
                <a14:imgProps xmlns:a14="http://schemas.microsoft.com/office/drawing/2010/main">
                  <a14:imgLayer r:embed="rId4">
                    <a14:imgEffect>
                      <a14:brightnessContrast contrast="48000"/>
                    </a14:imgEffect>
                  </a14:imgLayer>
                </a14:imgProps>
              </a:ext>
            </a:extLst>
          </a:blip>
          <a:stretch>
            <a:fillRect/>
          </a:stretch>
        </p:blipFill>
        <p:spPr>
          <a:xfrm>
            <a:off x="730771" y="1036390"/>
            <a:ext cx="2905125" cy="476250"/>
          </a:xfrm>
          <a:prstGeom prst="rect">
            <a:avLst/>
          </a:prstGeom>
        </p:spPr>
      </p:pic>
      <p:pic>
        <p:nvPicPr>
          <p:cNvPr id="10" name="Picture 9"/>
          <p:cNvPicPr>
            <a:picLocks noChangeAspect="1"/>
          </p:cNvPicPr>
          <p:nvPr/>
        </p:nvPicPr>
        <p:blipFill>
          <a:blip r:embed="rId5">
            <a:extLst>
              <a:ext uri="{BEBA8EAE-BF5A-486C-A8C5-ECC9F3942E4B}">
                <a14:imgProps xmlns:a14="http://schemas.microsoft.com/office/drawing/2010/main">
                  <a14:imgLayer r:embed="rId6">
                    <a14:imgEffect>
                      <a14:brightnessContrast contrast="-20000"/>
                    </a14:imgEffect>
                  </a14:imgLayer>
                </a14:imgProps>
              </a:ext>
            </a:extLst>
          </a:blip>
          <a:stretch>
            <a:fillRect/>
          </a:stretch>
        </p:blipFill>
        <p:spPr>
          <a:xfrm>
            <a:off x="659334" y="188640"/>
            <a:ext cx="2922444" cy="860913"/>
          </a:xfrm>
          <a:prstGeom prst="rect">
            <a:avLst/>
          </a:prstGeom>
        </p:spPr>
      </p:pic>
      <p:sp>
        <p:nvSpPr>
          <p:cNvPr id="8" name="TextBox 7"/>
          <p:cNvSpPr txBox="1"/>
          <p:nvPr/>
        </p:nvSpPr>
        <p:spPr>
          <a:xfrm>
            <a:off x="525822" y="6205954"/>
            <a:ext cx="8208912" cy="369332"/>
          </a:xfrm>
          <a:prstGeom prst="rect">
            <a:avLst/>
          </a:prstGeom>
          <a:noFill/>
        </p:spPr>
        <p:txBody>
          <a:bodyPr wrap="square" rtlCol="0">
            <a:spAutoFit/>
          </a:bodyPr>
          <a:lstStyle/>
          <a:p>
            <a:r>
              <a:rPr lang="en-US" sz="1800" i="1" dirty="0" smtClean="0"/>
              <a:t>Singapore Public Policy Roundtable, August 26, 2016</a:t>
            </a:r>
            <a:endParaRPr lang="en-US" sz="1800" i="1" dirty="0"/>
          </a:p>
        </p:txBody>
      </p:sp>
      <p:pic>
        <p:nvPicPr>
          <p:cNvPr id="1026" name="Picture 2" descr="urdoch University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2120" y="188639"/>
            <a:ext cx="3082614" cy="1541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6193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#3: Institutional Pre-requisites</a:t>
            </a:r>
          </a:p>
        </p:txBody>
      </p:sp>
      <p:sp>
        <p:nvSpPr>
          <p:cNvPr id="3" name="Content Placeholder 2"/>
          <p:cNvSpPr>
            <a:spLocks noGrp="1"/>
          </p:cNvSpPr>
          <p:nvPr>
            <p:ph idx="1"/>
          </p:nvPr>
        </p:nvSpPr>
        <p:spPr>
          <a:xfrm>
            <a:off x="501650" y="914400"/>
            <a:ext cx="8489950" cy="6592574"/>
          </a:xfrm>
        </p:spPr>
        <p:txBody>
          <a:bodyPr/>
          <a:lstStyle/>
          <a:p>
            <a:r>
              <a:rPr lang="en-US" dirty="0"/>
              <a:t>Examples: </a:t>
            </a:r>
          </a:p>
          <a:p>
            <a:pPr lvl="1"/>
            <a:r>
              <a:rPr lang="en-US" dirty="0" smtClean="0"/>
              <a:t>The efficacy of Social </a:t>
            </a:r>
            <a:r>
              <a:rPr lang="en-US" dirty="0"/>
              <a:t>health insurance </a:t>
            </a:r>
            <a:r>
              <a:rPr lang="en-US" dirty="0" smtClean="0"/>
              <a:t>programs (SHI) is predicated on </a:t>
            </a:r>
            <a:r>
              <a:rPr lang="en-US" dirty="0"/>
              <a:t>active fund management, formal labour markets, and low administrative costs. </a:t>
            </a:r>
            <a:endParaRPr lang="en-US" dirty="0" smtClean="0"/>
          </a:p>
          <a:p>
            <a:pPr lvl="2"/>
            <a:r>
              <a:rPr lang="en-US" dirty="0" smtClean="0"/>
              <a:t>None of these conditions exist in Philippines and Vietnam that have </a:t>
            </a:r>
            <a:r>
              <a:rPr lang="en-US" dirty="0" err="1" smtClean="0"/>
              <a:t>organised</a:t>
            </a:r>
            <a:r>
              <a:rPr lang="en-US" dirty="0" smtClean="0"/>
              <a:t> their health system on the SHI basis. </a:t>
            </a:r>
            <a:endParaRPr lang="en-US" dirty="0"/>
          </a:p>
          <a:p>
            <a:pPr lvl="1"/>
            <a:r>
              <a:rPr lang="en-US" dirty="0"/>
              <a:t>Mandatory </a:t>
            </a:r>
            <a:r>
              <a:rPr lang="en-US" dirty="0" err="1"/>
              <a:t>annuitisation</a:t>
            </a:r>
            <a:r>
              <a:rPr lang="en-US" dirty="0"/>
              <a:t> of pension balances requires functioning annuity </a:t>
            </a:r>
            <a:r>
              <a:rPr lang="en-US" dirty="0" smtClean="0"/>
              <a:t>markets. </a:t>
            </a:r>
          </a:p>
          <a:p>
            <a:pPr lvl="2"/>
            <a:r>
              <a:rPr lang="en-US" dirty="0" smtClean="0"/>
              <a:t>These markets are infancy stage in India and Singapore, who have mandated these changes recently</a:t>
            </a:r>
            <a:endParaRPr lang="en-US" dirty="0"/>
          </a:p>
          <a:p>
            <a:pPr lvl="1"/>
            <a:r>
              <a:rPr lang="en-US" dirty="0"/>
              <a:t>Using DRGs or CBGs requires disaggregated data on disease prevalence and country-specific risk </a:t>
            </a:r>
            <a:r>
              <a:rPr lang="en-US" dirty="0" smtClean="0"/>
              <a:t>profiles; and require a global budget to be effective</a:t>
            </a:r>
          </a:p>
          <a:p>
            <a:pPr lvl="2"/>
            <a:r>
              <a:rPr lang="en-US" dirty="0" smtClean="0"/>
              <a:t>Exists in Thailand, but not in Indonesia</a:t>
            </a:r>
          </a:p>
          <a:p>
            <a:pPr lvl="2"/>
            <a:endParaRPr lang="en-US" dirty="0"/>
          </a:p>
          <a:p>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10</a:t>
            </a:fld>
            <a:endParaRPr lang="en-AU" dirty="0"/>
          </a:p>
        </p:txBody>
      </p:sp>
    </p:spTree>
    <p:extLst>
      <p:ext uri="{BB962C8B-B14F-4D97-AF65-F5344CB8AC3E}">
        <p14:creationId xmlns:p14="http://schemas.microsoft.com/office/powerpoint/2010/main" val="156209567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4: Policy Capacity</a:t>
            </a:r>
            <a:endParaRPr lang="en-US" dirty="0"/>
          </a:p>
        </p:txBody>
      </p:sp>
      <p:sp>
        <p:nvSpPr>
          <p:cNvPr id="3" name="Content Placeholder 2"/>
          <p:cNvSpPr>
            <a:spLocks noGrp="1"/>
          </p:cNvSpPr>
          <p:nvPr>
            <p:ph idx="1"/>
          </p:nvPr>
        </p:nvSpPr>
        <p:spPr>
          <a:xfrm>
            <a:off x="323528" y="1291745"/>
            <a:ext cx="8820472" cy="5558445"/>
          </a:xfrm>
        </p:spPr>
        <p:txBody>
          <a:bodyPr/>
          <a:lstStyle/>
          <a:p>
            <a:endParaRPr lang="en-US" dirty="0" smtClean="0"/>
          </a:p>
          <a:p>
            <a:r>
              <a:rPr lang="en-US" dirty="0" smtClean="0"/>
              <a:t>Different tools or instruments require certain  policy capacity-related endowments to bring out the tools potential, and for it to be used effectively. </a:t>
            </a:r>
          </a:p>
          <a:p>
            <a:r>
              <a:rPr lang="en-US" dirty="0" smtClean="0"/>
              <a:t>While governments focus mostly only on </a:t>
            </a:r>
            <a:r>
              <a:rPr lang="en-US" i="1" dirty="0" smtClean="0"/>
              <a:t>fiscal</a:t>
            </a:r>
            <a:r>
              <a:rPr lang="en-US" dirty="0" smtClean="0"/>
              <a:t> and </a:t>
            </a:r>
            <a:r>
              <a:rPr lang="en-US" i="1" dirty="0" smtClean="0"/>
              <a:t>political</a:t>
            </a:r>
            <a:r>
              <a:rPr lang="en-US" dirty="0" smtClean="0"/>
              <a:t> capacities; </a:t>
            </a:r>
            <a:r>
              <a:rPr lang="en-US" i="1" dirty="0" smtClean="0"/>
              <a:t>analytical</a:t>
            </a:r>
            <a:r>
              <a:rPr lang="en-US" dirty="0" smtClean="0"/>
              <a:t> and </a:t>
            </a:r>
            <a:r>
              <a:rPr lang="en-US" i="1" dirty="0" smtClean="0"/>
              <a:t>organizational </a:t>
            </a:r>
            <a:r>
              <a:rPr lang="en-US" dirty="0" smtClean="0"/>
              <a:t>capacities play an important role in shaping outcomes and using the tool to its potential. </a:t>
            </a:r>
          </a:p>
          <a:p>
            <a:r>
              <a:rPr lang="en-US" dirty="0" smtClean="0"/>
              <a:t>For instance, moral hazard associated with fee-for-service payments to providers is easily overcome by appropriate controls  and monitoring.</a:t>
            </a:r>
          </a:p>
          <a:p>
            <a:pPr lvl="1"/>
            <a:r>
              <a:rPr lang="en-US" dirty="0" smtClean="0"/>
              <a:t> Devising these controls requires analytical capacity (</a:t>
            </a:r>
            <a:r>
              <a:rPr lang="en-US" i="1" dirty="0" smtClean="0"/>
              <a:t>what to monitor, how often, how to enforce</a:t>
            </a:r>
            <a:r>
              <a:rPr lang="en-US" dirty="0" smtClean="0"/>
              <a:t>), and political capacity to implement (</a:t>
            </a:r>
            <a:r>
              <a:rPr lang="en-US" i="1" dirty="0" smtClean="0"/>
              <a:t>overcome dominant interests)</a:t>
            </a:r>
            <a:r>
              <a:rPr lang="en-US" dirty="0" smtClean="0"/>
              <a:t>. </a:t>
            </a:r>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11</a:t>
            </a:fld>
            <a:endParaRPr lang="en-AU" dirty="0"/>
          </a:p>
        </p:txBody>
      </p:sp>
      <p:sp>
        <p:nvSpPr>
          <p:cNvPr id="5" name="Content Placeholder 2"/>
          <p:cNvSpPr txBox="1">
            <a:spLocks/>
          </p:cNvSpPr>
          <p:nvPr/>
        </p:nvSpPr>
        <p:spPr bwMode="auto">
          <a:xfrm>
            <a:off x="306590" y="853668"/>
            <a:ext cx="84899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spAutoFit/>
          </a:bodyPr>
          <a:lstStyle>
            <a:lvl1pPr marL="342900" indent="-342900" algn="l" defTabSz="-13873163" rtl="0" eaLnBrk="1" fontAlgn="base" hangingPunct="1">
              <a:spcBef>
                <a:spcPct val="20000"/>
              </a:spcBef>
              <a:spcAft>
                <a:spcPct val="0"/>
              </a:spcAft>
              <a:buClr>
                <a:srgbClr val="000099"/>
              </a:buClr>
              <a:buFont typeface="Monotype Sorts"/>
              <a:buBlip>
                <a:blip r:embed="rId2"/>
              </a:buBlip>
              <a:defRPr sz="2400">
                <a:solidFill>
                  <a:srgbClr val="5F5F5F"/>
                </a:solidFill>
                <a:latin typeface="Calibri" pitchFamily="34" charset="0"/>
                <a:ea typeface="+mn-ea"/>
                <a:cs typeface="Calibri" pitchFamily="34" charset="0"/>
              </a:defRPr>
            </a:lvl1pPr>
            <a:lvl2pPr marL="742950" indent="-285750" algn="l" defTabSz="-13873163" rtl="0" eaLnBrk="1" fontAlgn="base" hangingPunct="1">
              <a:spcBef>
                <a:spcPct val="20000"/>
              </a:spcBef>
              <a:spcAft>
                <a:spcPct val="0"/>
              </a:spcAft>
              <a:buClr>
                <a:srgbClr val="000099"/>
              </a:buClr>
              <a:buFont typeface="Monotype Sorts"/>
              <a:buBlip>
                <a:blip r:embed="rId2"/>
              </a:buBlip>
              <a:defRPr kumimoji="1" sz="2400">
                <a:solidFill>
                  <a:srgbClr val="5F5F5F"/>
                </a:solidFill>
                <a:latin typeface="Calibri" pitchFamily="34" charset="0"/>
                <a:cs typeface="Calibri" pitchFamily="34" charset="0"/>
              </a:defRPr>
            </a:lvl2pPr>
            <a:lvl3pPr marL="1143000" indent="-228600" algn="l" defTabSz="-13873163" rtl="0" eaLnBrk="1" fontAlgn="base" hangingPunct="1">
              <a:spcBef>
                <a:spcPct val="20000"/>
              </a:spcBef>
              <a:spcAft>
                <a:spcPct val="0"/>
              </a:spcAft>
              <a:buClr>
                <a:srgbClr val="000099"/>
              </a:buClr>
              <a:buFont typeface="Monotype Sorts"/>
              <a:buBlip>
                <a:blip r:embed="rId3"/>
              </a:buBlip>
              <a:defRPr kumimoji="1" sz="2400">
                <a:solidFill>
                  <a:srgbClr val="5F5F5F"/>
                </a:solidFill>
                <a:latin typeface="Calibri" pitchFamily="34" charset="0"/>
                <a:cs typeface="Calibri" pitchFamily="34" charset="0"/>
              </a:defRPr>
            </a:lvl3pPr>
            <a:lvl4pPr marL="1600200" indent="-228600" algn="l" defTabSz="-13873163" rtl="0" eaLnBrk="1" fontAlgn="base" hangingPunct="1">
              <a:spcBef>
                <a:spcPct val="20000"/>
              </a:spcBef>
              <a:spcAft>
                <a:spcPct val="0"/>
              </a:spcAft>
              <a:buClr>
                <a:srgbClr val="000099"/>
              </a:buClr>
              <a:buBlip>
                <a:blip r:embed="rId3"/>
              </a:buBlip>
              <a:defRPr kumimoji="1" sz="2200">
                <a:solidFill>
                  <a:srgbClr val="5F5F5F"/>
                </a:solidFill>
                <a:latin typeface="Calibri" pitchFamily="34" charset="0"/>
                <a:cs typeface="Calibri" pitchFamily="34" charset="0"/>
              </a:defRPr>
            </a:lvl4pPr>
            <a:lvl5pPr marL="2057400" indent="-228600" algn="l" defTabSz="-13873163" rtl="0" eaLnBrk="1" fontAlgn="base" hangingPunct="1">
              <a:spcBef>
                <a:spcPct val="20000"/>
              </a:spcBef>
              <a:spcAft>
                <a:spcPct val="0"/>
              </a:spcAft>
              <a:buClr>
                <a:srgbClr val="000099"/>
              </a:buClr>
              <a:buBlip>
                <a:blip r:embed="rId4"/>
              </a:buBlip>
              <a:defRPr kumimoji="1" sz="2200">
                <a:solidFill>
                  <a:srgbClr val="000099"/>
                </a:solidFill>
                <a:latin typeface="Calibri" pitchFamily="34" charset="0"/>
                <a:cs typeface="Calibri" pitchFamily="34" charset="0"/>
              </a:defRPr>
            </a:lvl5pPr>
            <a:lvl6pPr marL="30368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6pPr>
            <a:lvl7pPr marL="34940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7pPr>
            <a:lvl8pPr marL="39512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8pPr>
            <a:lvl9pPr marL="44084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9pPr>
          </a:lstStyle>
          <a:p>
            <a:r>
              <a:rPr lang="en-US" b="1" kern="0" dirty="0" smtClean="0"/>
              <a:t>Does the government have the requisite policy capacity to formulate, implement and manage the tool/program?</a:t>
            </a:r>
            <a:endParaRPr lang="en-US" b="1" kern="0" dirty="0"/>
          </a:p>
        </p:txBody>
      </p:sp>
    </p:spTree>
    <p:extLst>
      <p:ext uri="{BB962C8B-B14F-4D97-AF65-F5344CB8AC3E}">
        <p14:creationId xmlns:p14="http://schemas.microsoft.com/office/powerpoint/2010/main" val="111366145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4: Policy Capacity</a:t>
            </a:r>
          </a:p>
        </p:txBody>
      </p:sp>
      <p:sp>
        <p:nvSpPr>
          <p:cNvPr id="3" name="Content Placeholder 2"/>
          <p:cNvSpPr>
            <a:spLocks noGrp="1"/>
          </p:cNvSpPr>
          <p:nvPr>
            <p:ph idx="1"/>
          </p:nvPr>
        </p:nvSpPr>
        <p:spPr>
          <a:xfrm>
            <a:off x="501650" y="914400"/>
            <a:ext cx="8489950" cy="5780044"/>
          </a:xfrm>
        </p:spPr>
        <p:txBody>
          <a:bodyPr/>
          <a:lstStyle/>
          <a:p>
            <a:pPr marL="342900" lvl="1" indent="-342900"/>
            <a:r>
              <a:rPr lang="en-US" dirty="0"/>
              <a:t>Tool-specific Capacity endowments must exist:</a:t>
            </a:r>
          </a:p>
          <a:p>
            <a:pPr lvl="1"/>
            <a:r>
              <a:rPr lang="en-US" dirty="0"/>
              <a:t>Governments often display more capacity in large episodic matters than routine and essential tasks.</a:t>
            </a:r>
          </a:p>
          <a:p>
            <a:pPr lvl="1"/>
            <a:r>
              <a:rPr lang="en-US" dirty="0"/>
              <a:t> India, for example, successfully conducts the world’s largest elections, or second largest Census; </a:t>
            </a:r>
            <a:endParaRPr lang="en-US" dirty="0" smtClean="0"/>
          </a:p>
          <a:p>
            <a:pPr lvl="2"/>
            <a:r>
              <a:rPr lang="en-US" dirty="0" smtClean="0"/>
              <a:t>but </a:t>
            </a:r>
            <a:r>
              <a:rPr lang="en-US" dirty="0"/>
              <a:t>displays poor capacity in essential activities such as distributing or pricing </a:t>
            </a:r>
            <a:r>
              <a:rPr lang="en-US" dirty="0" smtClean="0"/>
              <a:t>electricity (</a:t>
            </a:r>
            <a:r>
              <a:rPr lang="en-US" dirty="0" err="1" smtClean="0"/>
              <a:t>Bardhan</a:t>
            </a:r>
            <a:r>
              <a:rPr lang="en-US" dirty="0" smtClean="0"/>
              <a:t>, forthcoming).</a:t>
            </a:r>
          </a:p>
          <a:p>
            <a:r>
              <a:rPr lang="en-US" dirty="0" smtClean="0"/>
              <a:t>Ramesh et al (Forthcoming) and Wu et al (2015) provide a framework to measure different types of capacity endowments (Table 3). </a:t>
            </a:r>
          </a:p>
          <a:p>
            <a:pPr lvl="1"/>
            <a:r>
              <a:rPr lang="en-US" dirty="0" smtClean="0"/>
              <a:t>Program outcomes are shaped by the efficacy of these tools, which in turn is shaped by capacity endowments. </a:t>
            </a:r>
          </a:p>
          <a:p>
            <a:pPr marL="457200" lvl="1" indent="0">
              <a:buNone/>
            </a:pPr>
            <a:r>
              <a:rPr lang="en-US" dirty="0" smtClean="0"/>
              <a:t> </a:t>
            </a:r>
            <a:endParaRPr lang="en-US" dirty="0"/>
          </a:p>
          <a:p>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12</a:t>
            </a:fld>
            <a:endParaRPr lang="en-AU" dirty="0"/>
          </a:p>
        </p:txBody>
      </p:sp>
    </p:spTree>
    <p:extLst>
      <p:ext uri="{BB962C8B-B14F-4D97-AF65-F5344CB8AC3E}">
        <p14:creationId xmlns:p14="http://schemas.microsoft.com/office/powerpoint/2010/main" val="210857094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#4: Policy Capacity</a:t>
            </a: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13</a:t>
            </a:fld>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714405301"/>
              </p:ext>
            </p:extLst>
          </p:nvPr>
        </p:nvGraphicFramePr>
        <p:xfrm>
          <a:off x="514024" y="1680865"/>
          <a:ext cx="8306448" cy="4412432"/>
        </p:xfrm>
        <a:graphic>
          <a:graphicData uri="http://schemas.openxmlformats.org/drawingml/2006/table">
            <a:tbl>
              <a:tblPr firstRow="1" firstCol="1" bandRow="1">
                <a:tableStyleId>{5C22544A-7EE6-4342-B048-85BDC9FD1C3A}</a:tableStyleId>
              </a:tblPr>
              <a:tblGrid>
                <a:gridCol w="640456">
                  <a:extLst>
                    <a:ext uri="{9D8B030D-6E8A-4147-A177-3AD203B41FA5}">
                      <a16:colId xmlns:a16="http://schemas.microsoft.com/office/drawing/2014/main" xmlns="" val="20000"/>
                    </a:ext>
                  </a:extLst>
                </a:gridCol>
                <a:gridCol w="2042707">
                  <a:extLst>
                    <a:ext uri="{9D8B030D-6E8A-4147-A177-3AD203B41FA5}">
                      <a16:colId xmlns:a16="http://schemas.microsoft.com/office/drawing/2014/main" xmlns="" val="20001"/>
                    </a:ext>
                  </a:extLst>
                </a:gridCol>
                <a:gridCol w="1784813">
                  <a:extLst>
                    <a:ext uri="{9D8B030D-6E8A-4147-A177-3AD203B41FA5}">
                      <a16:colId xmlns:a16="http://schemas.microsoft.com/office/drawing/2014/main" xmlns="" val="20002"/>
                    </a:ext>
                  </a:extLst>
                </a:gridCol>
                <a:gridCol w="1950281">
                  <a:extLst>
                    <a:ext uri="{9D8B030D-6E8A-4147-A177-3AD203B41FA5}">
                      <a16:colId xmlns:a16="http://schemas.microsoft.com/office/drawing/2014/main" xmlns="" val="20003"/>
                    </a:ext>
                  </a:extLst>
                </a:gridCol>
                <a:gridCol w="1888191">
                  <a:extLst>
                    <a:ext uri="{9D8B030D-6E8A-4147-A177-3AD203B41FA5}">
                      <a16:colId xmlns:a16="http://schemas.microsoft.com/office/drawing/2014/main" xmlns="" val="20004"/>
                    </a:ext>
                  </a:extLst>
                </a:gridCol>
              </a:tblGrid>
              <a:tr h="673647">
                <a:tc rowSpan="5">
                  <a:txBody>
                    <a:bodyPr/>
                    <a:lstStyle/>
                    <a:p>
                      <a:pPr marL="73025" marR="73025" algn="ctr">
                        <a:spcBef>
                          <a:spcPts val="600"/>
                        </a:spcBef>
                        <a:spcAft>
                          <a:spcPts val="600"/>
                        </a:spcAft>
                      </a:pPr>
                      <a:r>
                        <a:rPr lang="en-US" sz="2000" dirty="0">
                          <a:effectLst/>
                        </a:rPr>
                        <a:t>Levels of </a:t>
                      </a:r>
                      <a:r>
                        <a:rPr lang="en-US" sz="2000" dirty="0" smtClean="0">
                          <a:effectLst/>
                        </a:rPr>
                        <a:t>Resources</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vert="vert270" anchor="ctr">
                    <a:solidFill>
                      <a:schemeClr val="accent2">
                        <a:lumMod val="75000"/>
                      </a:schemeClr>
                    </a:solidFill>
                  </a:tcPr>
                </a:tc>
                <a:tc>
                  <a:txBody>
                    <a:bodyPr/>
                    <a:lstStyle/>
                    <a:p>
                      <a:pPr marL="0" marR="0" algn="r">
                        <a:spcBef>
                          <a:spcPts val="0"/>
                        </a:spcBef>
                        <a:spcAft>
                          <a:spcPts val="600"/>
                        </a:spcAft>
                      </a:pPr>
                      <a:r>
                        <a:rPr lang="en-US" sz="2000" b="1">
                          <a:effectLst/>
                        </a:rPr>
                        <a:t> </a:t>
                      </a:r>
                      <a:endParaRPr lang="en-US" sz="2000" b="1">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solidFill>
                      <a:schemeClr val="accent2">
                        <a:lumMod val="75000"/>
                      </a:schemeClr>
                    </a:solidFill>
                  </a:tcPr>
                </a:tc>
                <a:tc gridSpan="3">
                  <a:txBody>
                    <a:bodyPr/>
                    <a:lstStyle/>
                    <a:p>
                      <a:pPr marL="0" marR="0" algn="ctr">
                        <a:spcBef>
                          <a:spcPts val="600"/>
                        </a:spcBef>
                        <a:spcAft>
                          <a:spcPts val="600"/>
                        </a:spcAft>
                      </a:pPr>
                      <a:r>
                        <a:rPr lang="en-US" sz="2000" b="1" dirty="0">
                          <a:effectLst/>
                        </a:rPr>
                        <a:t>Skills and Competences </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solidFill>
                      <a:schemeClr val="accent2">
                        <a:lumMod val="7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83094">
                <a:tc vMerge="1">
                  <a:txBody>
                    <a:bodyPr/>
                    <a:lstStyle/>
                    <a:p>
                      <a:endParaRPr lang="en-US"/>
                    </a:p>
                  </a:txBody>
                  <a:tcPr/>
                </a:tc>
                <a:tc>
                  <a:txBody>
                    <a:bodyPr/>
                    <a:lstStyle/>
                    <a:p>
                      <a:pPr marL="0" marR="0" algn="r">
                        <a:spcBef>
                          <a:spcPts val="600"/>
                        </a:spcBef>
                        <a:spcAft>
                          <a:spcPts val="0"/>
                        </a:spcAft>
                      </a:pPr>
                      <a:r>
                        <a:rPr lang="en-US" sz="2000" b="1" dirty="0">
                          <a:effectLst/>
                        </a:rPr>
                        <a:t> </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solidFill>
                      <a:schemeClr val="accent2">
                        <a:lumMod val="20000"/>
                        <a:lumOff val="80000"/>
                      </a:schemeClr>
                    </a:solidFill>
                  </a:tcPr>
                </a:tc>
                <a:tc>
                  <a:txBody>
                    <a:bodyPr/>
                    <a:lstStyle/>
                    <a:p>
                      <a:pPr marL="0" marR="0">
                        <a:spcBef>
                          <a:spcPts val="600"/>
                        </a:spcBef>
                        <a:spcAft>
                          <a:spcPts val="0"/>
                        </a:spcAft>
                      </a:pPr>
                      <a:r>
                        <a:rPr lang="en-US" sz="2000" b="1" dirty="0">
                          <a:effectLst/>
                        </a:rPr>
                        <a:t>Analytical</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accent2">
                        <a:lumMod val="20000"/>
                        <a:lumOff val="80000"/>
                      </a:schemeClr>
                    </a:solidFill>
                  </a:tcPr>
                </a:tc>
                <a:tc>
                  <a:txBody>
                    <a:bodyPr/>
                    <a:lstStyle/>
                    <a:p>
                      <a:pPr marL="0" marR="0">
                        <a:spcBef>
                          <a:spcPts val="600"/>
                        </a:spcBef>
                        <a:spcAft>
                          <a:spcPts val="0"/>
                        </a:spcAft>
                      </a:pPr>
                      <a:r>
                        <a:rPr lang="en-US" sz="2000" b="1" dirty="0" smtClean="0">
                          <a:effectLst/>
                          <a:latin typeface="+mn-lt"/>
                          <a:ea typeface="+mn-ea"/>
                          <a:cs typeface="+mn-cs"/>
                        </a:rPr>
                        <a:t>Operational</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accent2">
                        <a:lumMod val="20000"/>
                        <a:lumOff val="80000"/>
                      </a:schemeClr>
                    </a:solidFill>
                  </a:tcPr>
                </a:tc>
                <a:tc>
                  <a:txBody>
                    <a:bodyPr/>
                    <a:lstStyle/>
                    <a:p>
                      <a:pPr marL="0" marR="0">
                        <a:spcBef>
                          <a:spcPts val="600"/>
                        </a:spcBef>
                        <a:spcAft>
                          <a:spcPts val="0"/>
                        </a:spcAft>
                      </a:pPr>
                      <a:r>
                        <a:rPr lang="en-US" sz="2000" b="1" dirty="0">
                          <a:effectLst/>
                        </a:rPr>
                        <a:t>Political</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accent2">
                        <a:lumMod val="20000"/>
                        <a:lumOff val="80000"/>
                      </a:schemeClr>
                    </a:solidFill>
                  </a:tcPr>
                </a:tc>
                <a:extLst>
                  <a:ext uri="{0D108BD9-81ED-4DB2-BD59-A6C34878D82A}">
                    <a16:rowId xmlns:a16="http://schemas.microsoft.com/office/drawing/2014/main" xmlns="" val="10001"/>
                  </a:ext>
                </a:extLst>
              </a:tr>
              <a:tr h="1051897">
                <a:tc vMerge="1">
                  <a:txBody>
                    <a:bodyPr/>
                    <a:lstStyle/>
                    <a:p>
                      <a:endParaRPr lang="en-US"/>
                    </a:p>
                  </a:txBody>
                  <a:tcPr/>
                </a:tc>
                <a:tc>
                  <a:txBody>
                    <a:bodyPr/>
                    <a:lstStyle/>
                    <a:p>
                      <a:pPr marL="0" marR="0">
                        <a:spcBef>
                          <a:spcPts val="1200"/>
                        </a:spcBef>
                        <a:spcAft>
                          <a:spcPts val="600"/>
                        </a:spcAft>
                      </a:pPr>
                      <a:r>
                        <a:rPr lang="en-US" sz="2000" b="1" dirty="0">
                          <a:effectLst/>
                        </a:rPr>
                        <a:t>Individual</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solidFill>
                      <a:schemeClr val="accent2">
                        <a:lumMod val="20000"/>
                        <a:lumOff val="80000"/>
                      </a:schemeClr>
                    </a:solidFill>
                  </a:tcPr>
                </a:tc>
                <a:tc>
                  <a:txBody>
                    <a:bodyPr/>
                    <a:lstStyle/>
                    <a:p>
                      <a:pPr marL="0" marR="0" algn="ctr">
                        <a:spcBef>
                          <a:spcPts val="600"/>
                        </a:spcBef>
                        <a:spcAft>
                          <a:spcPts val="600"/>
                        </a:spcAft>
                      </a:pPr>
                      <a:r>
                        <a:rPr lang="en-US" sz="2000" dirty="0">
                          <a:effectLst/>
                        </a:rPr>
                        <a:t>Individual </a:t>
                      </a:r>
                      <a:r>
                        <a:rPr lang="en-US" sz="2000" dirty="0" smtClean="0">
                          <a:effectLst/>
                        </a:rPr>
                        <a:t>Analytical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tc>
                  <a:txBody>
                    <a:bodyPr/>
                    <a:lstStyle/>
                    <a:p>
                      <a:pPr marL="0" marR="0" algn="ctr">
                        <a:spcBef>
                          <a:spcPts val="600"/>
                        </a:spcBef>
                        <a:spcAft>
                          <a:spcPts val="600"/>
                        </a:spcAft>
                      </a:pPr>
                      <a:r>
                        <a:rPr lang="en-US" sz="2000" dirty="0">
                          <a:effectLst/>
                        </a:rPr>
                        <a:t>Individual </a:t>
                      </a:r>
                      <a:r>
                        <a:rPr lang="en-US" sz="2000" dirty="0" smtClean="0">
                          <a:effectLst/>
                        </a:rPr>
                        <a:t>Operational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tc>
                  <a:txBody>
                    <a:bodyPr/>
                    <a:lstStyle/>
                    <a:p>
                      <a:pPr marL="0" marR="0" algn="ctr">
                        <a:spcBef>
                          <a:spcPts val="600"/>
                        </a:spcBef>
                        <a:spcAft>
                          <a:spcPts val="600"/>
                        </a:spcAft>
                      </a:pPr>
                      <a:r>
                        <a:rPr lang="en-US" sz="2000" dirty="0">
                          <a:effectLst/>
                        </a:rPr>
                        <a:t>Individual </a:t>
                      </a:r>
                      <a:r>
                        <a:rPr lang="en-US" sz="2000" dirty="0" smtClean="0">
                          <a:effectLst/>
                        </a:rPr>
                        <a:t>Political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extLst>
                  <a:ext uri="{0D108BD9-81ED-4DB2-BD59-A6C34878D82A}">
                    <a16:rowId xmlns:a16="http://schemas.microsoft.com/office/drawing/2014/main" xmlns="" val="10002"/>
                  </a:ext>
                </a:extLst>
              </a:tr>
              <a:tr h="1051897">
                <a:tc vMerge="1">
                  <a:txBody>
                    <a:bodyPr/>
                    <a:lstStyle/>
                    <a:p>
                      <a:endParaRPr lang="en-US"/>
                    </a:p>
                  </a:txBody>
                  <a:tcPr/>
                </a:tc>
                <a:tc>
                  <a:txBody>
                    <a:bodyPr/>
                    <a:lstStyle/>
                    <a:p>
                      <a:pPr marL="0" marR="0">
                        <a:spcBef>
                          <a:spcPts val="1200"/>
                        </a:spcBef>
                        <a:spcAft>
                          <a:spcPts val="600"/>
                        </a:spcAft>
                      </a:pPr>
                      <a:r>
                        <a:rPr lang="en-US" sz="2000" b="1" dirty="0">
                          <a:effectLst/>
                        </a:rPr>
                        <a:t>Organizational</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solidFill>
                      <a:schemeClr val="accent2">
                        <a:lumMod val="20000"/>
                        <a:lumOff val="80000"/>
                      </a:schemeClr>
                    </a:solidFill>
                  </a:tcPr>
                </a:tc>
                <a:tc>
                  <a:txBody>
                    <a:bodyPr/>
                    <a:lstStyle/>
                    <a:p>
                      <a:pPr marL="0" marR="0" algn="ctr">
                        <a:spcBef>
                          <a:spcPts val="600"/>
                        </a:spcBef>
                        <a:spcAft>
                          <a:spcPts val="600"/>
                        </a:spcAft>
                      </a:pPr>
                      <a:r>
                        <a:rPr lang="en-US" sz="2000" dirty="0">
                          <a:effectLst/>
                        </a:rPr>
                        <a:t>Organizational </a:t>
                      </a:r>
                      <a:r>
                        <a:rPr lang="en-US" sz="2000" dirty="0" smtClean="0">
                          <a:effectLst/>
                        </a:rPr>
                        <a:t>Analytical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75000"/>
                      </a:schemeClr>
                    </a:solidFill>
                  </a:tcPr>
                </a:tc>
                <a:tc>
                  <a:txBody>
                    <a:bodyPr/>
                    <a:lstStyle/>
                    <a:p>
                      <a:pPr marL="0" marR="0" algn="ctr">
                        <a:spcBef>
                          <a:spcPts val="600"/>
                        </a:spcBef>
                        <a:spcAft>
                          <a:spcPts val="600"/>
                        </a:spcAft>
                      </a:pPr>
                      <a:r>
                        <a:rPr lang="en-US" sz="2000" dirty="0">
                          <a:effectLst/>
                        </a:rPr>
                        <a:t>Organizational </a:t>
                      </a:r>
                      <a:r>
                        <a:rPr lang="en-US" sz="2000" dirty="0" smtClean="0">
                          <a:effectLst/>
                        </a:rPr>
                        <a:t>Operational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75000"/>
                      </a:schemeClr>
                    </a:solidFill>
                  </a:tcPr>
                </a:tc>
                <a:tc>
                  <a:txBody>
                    <a:bodyPr/>
                    <a:lstStyle/>
                    <a:p>
                      <a:pPr marL="0" marR="0" algn="ctr">
                        <a:spcBef>
                          <a:spcPts val="600"/>
                        </a:spcBef>
                        <a:spcAft>
                          <a:spcPts val="600"/>
                        </a:spcAft>
                      </a:pPr>
                      <a:r>
                        <a:rPr lang="en-US" sz="2000" dirty="0">
                          <a:effectLst/>
                        </a:rPr>
                        <a:t>Organizational </a:t>
                      </a:r>
                      <a:r>
                        <a:rPr lang="en-US" sz="2000" dirty="0" smtClean="0">
                          <a:effectLst/>
                        </a:rPr>
                        <a:t>Political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75000"/>
                      </a:schemeClr>
                    </a:solidFill>
                  </a:tcPr>
                </a:tc>
                <a:extLst>
                  <a:ext uri="{0D108BD9-81ED-4DB2-BD59-A6C34878D82A}">
                    <a16:rowId xmlns:a16="http://schemas.microsoft.com/office/drawing/2014/main" xmlns="" val="10003"/>
                  </a:ext>
                </a:extLst>
              </a:tr>
              <a:tr h="1051897">
                <a:tc vMerge="1">
                  <a:txBody>
                    <a:bodyPr/>
                    <a:lstStyle/>
                    <a:p>
                      <a:endParaRPr lang="en-US"/>
                    </a:p>
                  </a:txBody>
                  <a:tcPr/>
                </a:tc>
                <a:tc>
                  <a:txBody>
                    <a:bodyPr/>
                    <a:lstStyle/>
                    <a:p>
                      <a:pPr marL="0" marR="0">
                        <a:spcBef>
                          <a:spcPts val="1200"/>
                        </a:spcBef>
                        <a:spcAft>
                          <a:spcPts val="600"/>
                        </a:spcAft>
                      </a:pPr>
                      <a:r>
                        <a:rPr lang="en-US" sz="2000" b="1" dirty="0">
                          <a:effectLst/>
                        </a:rPr>
                        <a:t>Systemic</a:t>
                      </a:r>
                      <a:endParaRPr lang="en-US" sz="2000" b="1"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solidFill>
                      <a:schemeClr val="accent2">
                        <a:lumMod val="20000"/>
                        <a:lumOff val="80000"/>
                      </a:schemeClr>
                    </a:solidFill>
                  </a:tcPr>
                </a:tc>
                <a:tc>
                  <a:txBody>
                    <a:bodyPr/>
                    <a:lstStyle/>
                    <a:p>
                      <a:pPr marL="0" marR="0" algn="ctr">
                        <a:spcBef>
                          <a:spcPts val="600"/>
                        </a:spcBef>
                        <a:spcAft>
                          <a:spcPts val="600"/>
                        </a:spcAft>
                      </a:pPr>
                      <a:r>
                        <a:rPr lang="en-US" sz="2000" dirty="0">
                          <a:effectLst/>
                        </a:rPr>
                        <a:t>Systemic </a:t>
                      </a:r>
                      <a:r>
                        <a:rPr lang="en-US" sz="2000" dirty="0" smtClean="0">
                          <a:effectLst/>
                        </a:rPr>
                        <a:t>Analytical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tc>
                  <a:txBody>
                    <a:bodyPr/>
                    <a:lstStyle/>
                    <a:p>
                      <a:pPr marL="0" marR="0" algn="ctr">
                        <a:spcBef>
                          <a:spcPts val="600"/>
                        </a:spcBef>
                        <a:spcAft>
                          <a:spcPts val="600"/>
                        </a:spcAft>
                      </a:pPr>
                      <a:r>
                        <a:rPr lang="en-US" sz="2000" dirty="0">
                          <a:effectLst/>
                        </a:rPr>
                        <a:t>Systemic </a:t>
                      </a:r>
                      <a:r>
                        <a:rPr lang="en-US" sz="2000" dirty="0" smtClean="0">
                          <a:effectLst/>
                        </a:rPr>
                        <a:t>Operational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tc>
                  <a:txBody>
                    <a:bodyPr/>
                    <a:lstStyle/>
                    <a:p>
                      <a:pPr marL="0" marR="0" algn="ctr">
                        <a:spcBef>
                          <a:spcPts val="600"/>
                        </a:spcBef>
                        <a:spcAft>
                          <a:spcPts val="600"/>
                        </a:spcAft>
                      </a:pPr>
                      <a:r>
                        <a:rPr lang="en-US" sz="2000" dirty="0">
                          <a:effectLst/>
                        </a:rPr>
                        <a:t>Systemic </a:t>
                      </a:r>
                      <a:r>
                        <a:rPr lang="en-US" sz="2000" dirty="0" smtClean="0">
                          <a:effectLst/>
                        </a:rPr>
                        <a:t>Political</a:t>
                      </a:r>
                      <a:endParaRPr lang="en-US" sz="2000" dirty="0">
                        <a:effectLst/>
                        <a:latin typeface="Calibri" panose="020F0502020204030204" pitchFamily="34" charset="0"/>
                        <a:ea typeface="SimSun" panose="02010600030101010101" pitchFamily="2" charset="-122"/>
                        <a:cs typeface="Times New Roman" panose="02020603050405020304" pitchFamily="18" charset="0"/>
                      </a:endParaRPr>
                    </a:p>
                  </a:txBody>
                  <a:tcPr marL="65830" marR="65830" marT="0" marB="0" anchor="ctr" anchorCtr="1">
                    <a:solidFill>
                      <a:schemeClr val="bg1">
                        <a:lumMod val="95000"/>
                      </a:schemeClr>
                    </a:solidFill>
                  </a:tcPr>
                </a:tc>
                <a:extLst>
                  <a:ext uri="{0D108BD9-81ED-4DB2-BD59-A6C34878D82A}">
                    <a16:rowId xmlns:a16="http://schemas.microsoft.com/office/drawing/2014/main" xmlns="" val="10004"/>
                  </a:ext>
                </a:extLst>
              </a:tr>
            </a:tbl>
          </a:graphicData>
        </a:graphic>
      </p:graphicFrame>
      <p:sp>
        <p:nvSpPr>
          <p:cNvPr id="6" name="TextBox 5"/>
          <p:cNvSpPr txBox="1"/>
          <p:nvPr/>
        </p:nvSpPr>
        <p:spPr>
          <a:xfrm>
            <a:off x="514024" y="6182072"/>
            <a:ext cx="4464496" cy="369332"/>
          </a:xfrm>
          <a:prstGeom prst="rect">
            <a:avLst/>
          </a:prstGeom>
          <a:noFill/>
        </p:spPr>
        <p:txBody>
          <a:bodyPr wrap="square" rtlCol="0">
            <a:spAutoFit/>
          </a:bodyPr>
          <a:lstStyle/>
          <a:p>
            <a:r>
              <a:rPr lang="en-US" sz="1800" dirty="0" smtClean="0"/>
              <a:t>Wu, Ramesh and </a:t>
            </a:r>
            <a:r>
              <a:rPr lang="en-US" sz="1800" dirty="0" err="1" smtClean="0"/>
              <a:t>Howlett</a:t>
            </a:r>
            <a:r>
              <a:rPr lang="en-US" sz="1800" dirty="0" smtClean="0"/>
              <a:t> (2015)</a:t>
            </a:r>
            <a:endParaRPr lang="en-US" sz="1800" dirty="0"/>
          </a:p>
        </p:txBody>
      </p:sp>
      <p:sp>
        <p:nvSpPr>
          <p:cNvPr id="7" name="Content Placeholder 6"/>
          <p:cNvSpPr>
            <a:spLocks noGrp="1"/>
          </p:cNvSpPr>
          <p:nvPr>
            <p:ph idx="1"/>
          </p:nvPr>
        </p:nvSpPr>
        <p:spPr>
          <a:xfrm>
            <a:off x="501650" y="914400"/>
            <a:ext cx="8489950" cy="461665"/>
          </a:xfrm>
        </p:spPr>
        <p:txBody>
          <a:bodyPr/>
          <a:lstStyle/>
          <a:p>
            <a:pPr marL="0" indent="0">
              <a:buNone/>
            </a:pPr>
            <a:r>
              <a:rPr lang="en-US" dirty="0" smtClean="0"/>
              <a:t> Components of Policy Capacity: Table 3</a:t>
            </a:r>
            <a:endParaRPr lang="en-US" dirty="0"/>
          </a:p>
        </p:txBody>
      </p:sp>
    </p:spTree>
    <p:extLst>
      <p:ext uri="{BB962C8B-B14F-4D97-AF65-F5344CB8AC3E}">
        <p14:creationId xmlns:p14="http://schemas.microsoft.com/office/powerpoint/2010/main" val="194734622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#5: Parametric or Systemic Calibration</a:t>
            </a:r>
            <a:endParaRPr lang="en-US" dirty="0"/>
          </a:p>
        </p:txBody>
      </p:sp>
      <p:sp>
        <p:nvSpPr>
          <p:cNvPr id="3" name="Content Placeholder 2"/>
          <p:cNvSpPr>
            <a:spLocks noGrp="1"/>
          </p:cNvSpPr>
          <p:nvPr>
            <p:ph idx="1"/>
          </p:nvPr>
        </p:nvSpPr>
        <p:spPr>
          <a:xfrm>
            <a:off x="501650" y="914400"/>
            <a:ext cx="8489950" cy="6444841"/>
          </a:xfrm>
        </p:spPr>
        <p:txBody>
          <a:bodyPr/>
          <a:lstStyle/>
          <a:p>
            <a:r>
              <a:rPr lang="en-US" b="1" dirty="0" smtClean="0"/>
              <a:t>Once implemented, is there leeway to make parametric changes or calibrate the tool in the future?</a:t>
            </a:r>
          </a:p>
          <a:p>
            <a:r>
              <a:rPr lang="en-GB" dirty="0"/>
              <a:t>The </a:t>
            </a:r>
            <a:r>
              <a:rPr lang="en-GB" dirty="0" smtClean="0"/>
              <a:t>choice of policy tool has </a:t>
            </a:r>
            <a:r>
              <a:rPr lang="en-GB" dirty="0"/>
              <a:t>to have a certain “goodness of </a:t>
            </a:r>
            <a:r>
              <a:rPr lang="en-GB" dirty="0" smtClean="0"/>
              <a:t>fit</a:t>
            </a:r>
            <a:r>
              <a:rPr lang="en-GB" dirty="0"/>
              <a:t>”, which ensures that policy instruments and their settings are compatible with governance styles </a:t>
            </a:r>
            <a:r>
              <a:rPr lang="en-GB" dirty="0" smtClean="0"/>
              <a:t>(Howlett and Rayner)</a:t>
            </a:r>
          </a:p>
          <a:p>
            <a:r>
              <a:rPr lang="en-GB" dirty="0" smtClean="0"/>
              <a:t>Once implemented how many ‘degrees </a:t>
            </a:r>
            <a:r>
              <a:rPr lang="en-GB" dirty="0"/>
              <a:t>of freedom</a:t>
            </a:r>
            <a:r>
              <a:rPr lang="en-GB" dirty="0" smtClean="0"/>
              <a:t>’ will remain? </a:t>
            </a:r>
          </a:p>
          <a:p>
            <a:pPr lvl="1"/>
            <a:r>
              <a:rPr lang="en-GB" dirty="0" smtClean="0"/>
              <a:t> That is the </a:t>
            </a:r>
            <a:r>
              <a:rPr lang="en-GB" dirty="0"/>
              <a:t>extent to which path dependent </a:t>
            </a:r>
            <a:r>
              <a:rPr lang="en-GB" dirty="0" smtClean="0"/>
              <a:t>choices restrict </a:t>
            </a:r>
            <a:r>
              <a:rPr lang="en-GB" dirty="0"/>
              <a:t>the range of feasible options available </a:t>
            </a:r>
            <a:r>
              <a:rPr lang="en-GB" dirty="0" smtClean="0"/>
              <a:t>to policymakers in the future (</a:t>
            </a:r>
            <a:r>
              <a:rPr lang="en-GB" dirty="0" err="1" smtClean="0"/>
              <a:t>Howlett</a:t>
            </a:r>
            <a:r>
              <a:rPr lang="en-GB" dirty="0" smtClean="0"/>
              <a:t> et al, 2016)</a:t>
            </a:r>
          </a:p>
          <a:p>
            <a:r>
              <a:rPr lang="en-GB" dirty="0"/>
              <a:t>	</a:t>
            </a:r>
            <a:r>
              <a:rPr lang="en-GB" dirty="0" smtClean="0"/>
              <a:t>Is the choice of instrument or calibration consistent with the ‘second-best</a:t>
            </a:r>
            <a:r>
              <a:rPr lang="en-GB" dirty="0"/>
              <a:t>’ </a:t>
            </a:r>
            <a:r>
              <a:rPr lang="en-GB" dirty="0" smtClean="0"/>
              <a:t>principle</a:t>
            </a:r>
          </a:p>
          <a:p>
            <a:pPr lvl="1"/>
            <a:r>
              <a:rPr lang="en-GB" dirty="0" smtClean="0"/>
              <a:t>Wherein perceived </a:t>
            </a:r>
            <a:r>
              <a:rPr lang="en-GB" dirty="0"/>
              <a:t>welfare improving interventions can actually distort the allocation of resources </a:t>
            </a:r>
            <a:r>
              <a:rPr lang="en-GB" dirty="0" smtClean="0"/>
              <a:t>further (</a:t>
            </a:r>
            <a:r>
              <a:rPr lang="en-GB" dirty="0" err="1" smtClean="0"/>
              <a:t>Lipsey</a:t>
            </a:r>
            <a:r>
              <a:rPr lang="en-GB" dirty="0" smtClean="0"/>
              <a:t> and Lancaster).</a:t>
            </a: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14</a:t>
            </a:fld>
            <a:endParaRPr lang="en-AU" dirty="0"/>
          </a:p>
        </p:txBody>
      </p:sp>
    </p:spTree>
    <p:extLst>
      <p:ext uri="{BB962C8B-B14F-4D97-AF65-F5344CB8AC3E}">
        <p14:creationId xmlns:p14="http://schemas.microsoft.com/office/powerpoint/2010/main" val="123131512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a:xfrm>
            <a:off x="501650" y="914400"/>
            <a:ext cx="8489950" cy="5262979"/>
          </a:xfrm>
        </p:spPr>
        <p:txBody>
          <a:bodyPr/>
          <a:lstStyle/>
          <a:p>
            <a:r>
              <a:rPr lang="en-US" dirty="0" smtClean="0"/>
              <a:t>The essential argument in this paper is that these five ‘checks’ need to be completed to ensure that instrument or program or intervention is effective. </a:t>
            </a:r>
          </a:p>
          <a:p>
            <a:r>
              <a:rPr lang="en-US" dirty="0" smtClean="0"/>
              <a:t>These checks need to be completed ex-ante; as once the program is implemented or announced, governments have to work twice as hard to get it right; and changes are resisted by material interests of dominant stakeholders. </a:t>
            </a:r>
          </a:p>
          <a:p>
            <a:r>
              <a:rPr lang="en-US" dirty="0" smtClean="0"/>
              <a:t>While the examples used to illustrate this argument are mostly from social policy domain (healthcare, pensions, education); but the argument is applicable across most policy domains. </a:t>
            </a:r>
          </a:p>
          <a:p>
            <a:pPr marL="0" indent="0">
              <a:buNone/>
            </a:pPr>
            <a:endParaRPr lang="en-US" dirty="0" smtClean="0"/>
          </a:p>
          <a:p>
            <a:endParaRPr lang="en-US" dirty="0" smtClean="0"/>
          </a:p>
          <a:p>
            <a:pPr lvl="1"/>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15</a:t>
            </a:fld>
            <a:endParaRPr lang="en-AU" dirty="0"/>
          </a:p>
        </p:txBody>
      </p:sp>
    </p:spTree>
    <p:extLst>
      <p:ext uri="{BB962C8B-B14F-4D97-AF65-F5344CB8AC3E}">
        <p14:creationId xmlns:p14="http://schemas.microsoft.com/office/powerpoint/2010/main" val="4630130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and Argument</a:t>
            </a:r>
            <a:endParaRPr lang="en-US" dirty="0"/>
          </a:p>
        </p:txBody>
      </p:sp>
      <p:sp>
        <p:nvSpPr>
          <p:cNvPr id="3" name="Content Placeholder 2"/>
          <p:cNvSpPr>
            <a:spLocks noGrp="1"/>
          </p:cNvSpPr>
          <p:nvPr>
            <p:ph idx="1"/>
          </p:nvPr>
        </p:nvSpPr>
        <p:spPr>
          <a:xfrm>
            <a:off x="440432" y="914400"/>
            <a:ext cx="8596064" cy="5262979"/>
          </a:xfrm>
        </p:spPr>
        <p:txBody>
          <a:bodyPr/>
          <a:lstStyle/>
          <a:p>
            <a:r>
              <a:rPr lang="en-US" dirty="0"/>
              <a:t>Issues of equity, access, and rising costs are </a:t>
            </a:r>
            <a:r>
              <a:rPr lang="en-US" dirty="0" smtClean="0"/>
              <a:t>complex </a:t>
            </a:r>
            <a:r>
              <a:rPr lang="en-US" dirty="0"/>
              <a:t>challenges that plague </a:t>
            </a:r>
            <a:r>
              <a:rPr lang="en-US" dirty="0" smtClean="0"/>
              <a:t>social programs </a:t>
            </a:r>
            <a:r>
              <a:rPr lang="en-US" dirty="0"/>
              <a:t>in developing economies. </a:t>
            </a:r>
          </a:p>
          <a:p>
            <a:r>
              <a:rPr lang="en-US" dirty="0"/>
              <a:t>Too often, governments respond to such challenges by </a:t>
            </a:r>
            <a:r>
              <a:rPr lang="en-US" dirty="0" smtClean="0"/>
              <a:t>	increasing </a:t>
            </a:r>
            <a:r>
              <a:rPr lang="en-US" dirty="0"/>
              <a:t>public spending </a:t>
            </a:r>
            <a:r>
              <a:rPr lang="en-US" dirty="0" smtClean="0"/>
              <a:t>or introducing a new program or extending the benefits of the current program</a:t>
            </a:r>
          </a:p>
          <a:p>
            <a:r>
              <a:rPr lang="en-US" dirty="0" smtClean="0"/>
              <a:t>Such efforts often do </a:t>
            </a:r>
            <a:r>
              <a:rPr lang="en-US" dirty="0"/>
              <a:t>little to improve </a:t>
            </a:r>
            <a:r>
              <a:rPr lang="en-US" dirty="0" smtClean="0"/>
              <a:t>outcomes, as</a:t>
            </a:r>
          </a:p>
          <a:p>
            <a:pPr lvl="1"/>
            <a:r>
              <a:rPr lang="en-US" dirty="0" smtClean="0"/>
              <a:t>they are patched and layered poorly with existing programs, and implemented with limited coordination;</a:t>
            </a:r>
            <a:endParaRPr lang="en-US" dirty="0"/>
          </a:p>
          <a:p>
            <a:pPr lvl="1"/>
            <a:r>
              <a:rPr lang="en-US" dirty="0" smtClean="0"/>
              <a:t> are often politically expedient but do not address the core policy problem.</a:t>
            </a:r>
          </a:p>
          <a:p>
            <a:r>
              <a:rPr lang="en-US" dirty="0"/>
              <a:t> </a:t>
            </a:r>
            <a:r>
              <a:rPr lang="en-US" dirty="0" smtClean="0"/>
              <a:t>Such interventions have a disproportionate impact on costs and, importantly, create material interests for stakeholders which are difficult to reduce or overcome in the long-run.</a:t>
            </a: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2</a:t>
            </a:fld>
            <a:endParaRPr lang="en-AU" dirty="0"/>
          </a:p>
        </p:txBody>
      </p:sp>
    </p:spTree>
    <p:extLst>
      <p:ext uri="{BB962C8B-B14F-4D97-AF65-F5344CB8AC3E}">
        <p14:creationId xmlns:p14="http://schemas.microsoft.com/office/powerpoint/2010/main" val="143059983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&amp; Argument</a:t>
            </a:r>
          </a:p>
        </p:txBody>
      </p:sp>
      <p:sp>
        <p:nvSpPr>
          <p:cNvPr id="3" name="Content Placeholder 2"/>
          <p:cNvSpPr>
            <a:spLocks noGrp="1"/>
          </p:cNvSpPr>
          <p:nvPr>
            <p:ph idx="1"/>
          </p:nvPr>
        </p:nvSpPr>
        <p:spPr>
          <a:xfrm>
            <a:off x="501650" y="914400"/>
            <a:ext cx="8489950" cy="6740307"/>
          </a:xfrm>
        </p:spPr>
        <p:txBody>
          <a:bodyPr/>
          <a:lstStyle/>
          <a:p>
            <a:r>
              <a:rPr lang="en-US" dirty="0" smtClean="0"/>
              <a:t>This </a:t>
            </a:r>
            <a:r>
              <a:rPr lang="en-US" dirty="0"/>
              <a:t>paper </a:t>
            </a:r>
            <a:r>
              <a:rPr lang="en-US" dirty="0" smtClean="0"/>
              <a:t>argues that policy formulation in social policy must follow ‘diagnostic </a:t>
            </a:r>
            <a:r>
              <a:rPr lang="en-US" dirty="0"/>
              <a:t>approach</a:t>
            </a:r>
            <a:r>
              <a:rPr lang="en-US" dirty="0" smtClean="0"/>
              <a:t>’:  Any reform or changes to policy or program must satisfy five ‘checks’, ex-ante.</a:t>
            </a:r>
          </a:p>
          <a:p>
            <a:r>
              <a:rPr lang="en-US" dirty="0" smtClean="0"/>
              <a:t>The absence of which not only reduces the efficacy of reform or the intervention in the first instance, but may aggravate outcomes or create perverse incentives in the long-run. </a:t>
            </a:r>
          </a:p>
          <a:p>
            <a:r>
              <a:rPr lang="en-US" dirty="0"/>
              <a:t>The paper presents five ‘checks’ to guide and shape policy actions within a sector:</a:t>
            </a:r>
          </a:p>
          <a:p>
            <a:pPr lvl="1"/>
            <a:r>
              <a:rPr lang="en-US" dirty="0"/>
              <a:t>Instrumentality &amp; Policy Goals</a:t>
            </a:r>
          </a:p>
          <a:p>
            <a:pPr lvl="1"/>
            <a:r>
              <a:rPr lang="en-US" dirty="0"/>
              <a:t>Coordination &amp; Coherence</a:t>
            </a:r>
          </a:p>
          <a:p>
            <a:pPr lvl="1"/>
            <a:r>
              <a:rPr lang="en-US" dirty="0"/>
              <a:t>Institutional Prerequisites</a:t>
            </a:r>
          </a:p>
          <a:p>
            <a:pPr lvl="1"/>
            <a:r>
              <a:rPr lang="en-US" dirty="0"/>
              <a:t>Policy Capacity</a:t>
            </a:r>
          </a:p>
          <a:p>
            <a:pPr lvl="1"/>
            <a:r>
              <a:rPr lang="en-US" dirty="0"/>
              <a:t>Parametric &amp; Systemic </a:t>
            </a:r>
            <a:r>
              <a:rPr lang="en-US" dirty="0" smtClean="0"/>
              <a:t>Calibration</a:t>
            </a:r>
          </a:p>
          <a:p>
            <a:pPr marL="0" indent="0">
              <a:buNone/>
            </a:pPr>
            <a:r>
              <a:rPr lang="en-US" dirty="0" smtClean="0"/>
              <a:t> </a:t>
            </a:r>
          </a:p>
          <a:p>
            <a:endParaRPr lang="en-US" dirty="0"/>
          </a:p>
          <a:p>
            <a:endParaRPr lang="en-US" dirty="0" smtClean="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3</a:t>
            </a:fld>
            <a:endParaRPr lang="en-AU" dirty="0"/>
          </a:p>
        </p:txBody>
      </p:sp>
    </p:spTree>
    <p:extLst>
      <p:ext uri="{BB962C8B-B14F-4D97-AF65-F5344CB8AC3E}">
        <p14:creationId xmlns:p14="http://schemas.microsoft.com/office/powerpoint/2010/main" val="5828677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&amp; Argument</a:t>
            </a:r>
          </a:p>
        </p:txBody>
      </p:sp>
      <p:sp>
        <p:nvSpPr>
          <p:cNvPr id="3" name="Content Placeholder 2"/>
          <p:cNvSpPr>
            <a:spLocks noGrp="1"/>
          </p:cNvSpPr>
          <p:nvPr>
            <p:ph idx="1"/>
          </p:nvPr>
        </p:nvSpPr>
        <p:spPr>
          <a:xfrm>
            <a:off x="501650" y="846574"/>
            <a:ext cx="8489950" cy="7478970"/>
          </a:xfrm>
        </p:spPr>
        <p:txBody>
          <a:bodyPr/>
          <a:lstStyle/>
          <a:p>
            <a:r>
              <a:rPr lang="en-US" dirty="0"/>
              <a:t>In developing these checks, the paper emphasizes the design orientation in public </a:t>
            </a:r>
            <a:r>
              <a:rPr lang="en-US" dirty="0" smtClean="0"/>
              <a:t>policy. That is, </a:t>
            </a:r>
            <a:r>
              <a:rPr lang="en-US" dirty="0"/>
              <a:t>policy design must be forward-looking and directed at problem-solving</a:t>
            </a:r>
            <a:r>
              <a:rPr lang="en-US" dirty="0" smtClean="0"/>
              <a:t>.</a:t>
            </a:r>
          </a:p>
          <a:p>
            <a:r>
              <a:rPr lang="en-US" dirty="0" smtClean="0"/>
              <a:t>Therefore</a:t>
            </a:r>
          </a:p>
          <a:p>
            <a:pPr lvl="1"/>
            <a:r>
              <a:rPr lang="en-US" dirty="0" smtClean="0"/>
              <a:t>The selected policy </a:t>
            </a:r>
            <a:r>
              <a:rPr lang="en-US" dirty="0"/>
              <a:t>tool must</a:t>
            </a:r>
            <a:r>
              <a:rPr lang="en-US" dirty="0" smtClean="0"/>
              <a:t>, in the first instance, be capable of solving or addressing the problem;</a:t>
            </a:r>
          </a:p>
          <a:p>
            <a:pPr lvl="1"/>
            <a:r>
              <a:rPr lang="en-US" dirty="0" smtClean="0"/>
              <a:t>The institutional pre-requisites to using the policy instrument effectively must exist or be met;</a:t>
            </a:r>
          </a:p>
          <a:p>
            <a:pPr lvl="1"/>
            <a:r>
              <a:rPr lang="en-US" dirty="0" smtClean="0"/>
              <a:t>The different instruments must be coordinated and consistent with the existing design architecture;</a:t>
            </a:r>
          </a:p>
          <a:p>
            <a:pPr lvl="1"/>
            <a:r>
              <a:rPr lang="en-US" dirty="0" smtClean="0"/>
              <a:t>The government must have the capacity to use the instrument and implement it;</a:t>
            </a:r>
          </a:p>
          <a:p>
            <a:pPr lvl="1"/>
            <a:r>
              <a:rPr lang="en-US" dirty="0" smtClean="0"/>
              <a:t>The program must be amenable to necessary calibration</a:t>
            </a:r>
            <a:endParaRPr lang="en-US" dirty="0"/>
          </a:p>
          <a:p>
            <a:r>
              <a:rPr lang="en-US" dirty="0" smtClean="0"/>
              <a:t>It is only when these conditions are satisfied can an instrument be effective, i.e. solve the problem it set out to address.</a:t>
            </a:r>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4</a:t>
            </a:fld>
            <a:endParaRPr lang="en-AU" dirty="0"/>
          </a:p>
        </p:txBody>
      </p:sp>
    </p:spTree>
    <p:extLst>
      <p:ext uri="{BB962C8B-B14F-4D97-AF65-F5344CB8AC3E}">
        <p14:creationId xmlns:p14="http://schemas.microsoft.com/office/powerpoint/2010/main" val="14207537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Definitional Caveats</a:t>
            </a:r>
            <a:endParaRPr lang="en-US" dirty="0"/>
          </a:p>
        </p:txBody>
      </p:sp>
      <p:sp>
        <p:nvSpPr>
          <p:cNvPr id="3" name="Content Placeholder 2"/>
          <p:cNvSpPr>
            <a:spLocks noGrp="1"/>
          </p:cNvSpPr>
          <p:nvPr>
            <p:ph idx="1"/>
          </p:nvPr>
        </p:nvSpPr>
        <p:spPr>
          <a:xfrm>
            <a:off x="501650" y="914400"/>
            <a:ext cx="8489950" cy="2899255"/>
          </a:xfrm>
        </p:spPr>
        <p:txBody>
          <a:bodyPr/>
          <a:lstStyle/>
          <a:p>
            <a:r>
              <a:rPr lang="en-US" dirty="0" smtClean="0"/>
              <a:t>For the purpose of this paper we use instrument,  tool, </a:t>
            </a:r>
            <a:r>
              <a:rPr lang="en-US" dirty="0" smtClean="0"/>
              <a:t>program.  we acknowledge that they are defined specifically in the literature, and we do not get into that in the paper. </a:t>
            </a:r>
            <a:endParaRPr lang="en-US" dirty="0" smtClean="0"/>
          </a:p>
          <a:p>
            <a:pPr lvl="1"/>
            <a:r>
              <a:rPr lang="en-US" dirty="0" smtClean="0"/>
              <a:t>Ultimately, to address a particular problem, we are interested the choice of </a:t>
            </a:r>
            <a:r>
              <a:rPr lang="en-US" b="1" dirty="0" smtClean="0"/>
              <a:t>policy tools </a:t>
            </a:r>
            <a:r>
              <a:rPr lang="en-US" dirty="0" smtClean="0"/>
              <a:t>and its </a:t>
            </a:r>
            <a:r>
              <a:rPr lang="en-US" b="1" dirty="0" smtClean="0"/>
              <a:t>calibration</a:t>
            </a:r>
          </a:p>
          <a:p>
            <a:pPr marL="0" indent="0">
              <a:buNone/>
            </a:pPr>
            <a:r>
              <a:rPr lang="en-US" dirty="0"/>
              <a:t>	</a:t>
            </a: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5</a:t>
            </a:fld>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1134722468"/>
              </p:ext>
            </p:extLst>
          </p:nvPr>
        </p:nvGraphicFramePr>
        <p:xfrm>
          <a:off x="683568" y="3068960"/>
          <a:ext cx="7669039" cy="3192884"/>
        </p:xfrm>
        <a:graphic>
          <a:graphicData uri="http://schemas.openxmlformats.org/drawingml/2006/table">
            <a:tbl>
              <a:tblPr firstRow="1" firstCol="1" bandRow="1"/>
              <a:tblGrid>
                <a:gridCol w="1100212">
                  <a:extLst>
                    <a:ext uri="{9D8B030D-6E8A-4147-A177-3AD203B41FA5}">
                      <a16:colId xmlns:a16="http://schemas.microsoft.com/office/drawing/2014/main" xmlns="" val="20000"/>
                    </a:ext>
                  </a:extLst>
                </a:gridCol>
                <a:gridCol w="2285963">
                  <a:extLst>
                    <a:ext uri="{9D8B030D-6E8A-4147-A177-3AD203B41FA5}">
                      <a16:colId xmlns:a16="http://schemas.microsoft.com/office/drawing/2014/main" xmlns="" val="20001"/>
                    </a:ext>
                  </a:extLst>
                </a:gridCol>
                <a:gridCol w="2560279">
                  <a:extLst>
                    <a:ext uri="{9D8B030D-6E8A-4147-A177-3AD203B41FA5}">
                      <a16:colId xmlns:a16="http://schemas.microsoft.com/office/drawing/2014/main" xmlns="" val="20002"/>
                    </a:ext>
                  </a:extLst>
                </a:gridCol>
                <a:gridCol w="1722585">
                  <a:extLst>
                    <a:ext uri="{9D8B030D-6E8A-4147-A177-3AD203B41FA5}">
                      <a16:colId xmlns:a16="http://schemas.microsoft.com/office/drawing/2014/main" xmlns="" val="20003"/>
                    </a:ext>
                  </a:extLst>
                </a:gridCol>
              </a:tblGrid>
              <a:tr h="273581">
                <a:tc>
                  <a:txBody>
                    <a:bodyPr/>
                    <a:lstStyle/>
                    <a:p>
                      <a:pPr algn="ctr"/>
                      <a:endParaRPr lang="en-US" sz="2000">
                        <a:effectLst/>
                        <a:latin typeface="Cambria" charset="0"/>
                      </a:endParaRPr>
                    </a:p>
                  </a:txBody>
                  <a:tcPr marL="54053" marR="54053" marT="0" marB="0">
                    <a:lnL>
                      <a:noFill/>
                    </a:lnL>
                    <a:lnR>
                      <a:noFill/>
                    </a:lnR>
                    <a:lnT>
                      <a:noFill/>
                    </a:lnT>
                    <a:lnB w="12700" cap="flat" cmpd="sng" algn="ctr">
                      <a:solidFill>
                        <a:srgbClr val="7F7F7F"/>
                      </a:solidFill>
                      <a:prstDash val="solid"/>
                      <a:round/>
                      <a:headEnd type="none" w="med" len="med"/>
                      <a:tailEnd type="none" w="med" len="med"/>
                    </a:lnB>
                    <a:solidFill>
                      <a:srgbClr val="FFFFFF"/>
                    </a:solidFill>
                  </a:tcPr>
                </a:tc>
                <a:tc>
                  <a:txBody>
                    <a:bodyPr/>
                    <a:lstStyle/>
                    <a:p>
                      <a:pPr algn="ctr">
                        <a:spcAft>
                          <a:spcPts val="0"/>
                        </a:spcAft>
                      </a:pPr>
                      <a:r>
                        <a:rPr lang="en-US" sz="2400" i="1">
                          <a:solidFill>
                            <a:srgbClr val="000000"/>
                          </a:solidFill>
                          <a:effectLst/>
                          <a:latin typeface="Times New Roman" charset="0"/>
                          <a:ea typeface="Times New Roman" charset="0"/>
                          <a:cs typeface="Times New Roman" charset="0"/>
                        </a:rPr>
                        <a:t>Governance Mode</a:t>
                      </a:r>
                      <a:endParaRPr lang="en-US" sz="2000">
                        <a:effectLst/>
                        <a:latin typeface="Cambria" charset="0"/>
                        <a:ea typeface="ＭＳ 明朝" charset="-128"/>
                        <a:cs typeface="Times New Roman" charset="0"/>
                      </a:endParaRPr>
                    </a:p>
                  </a:txBody>
                  <a:tcPr marL="54053" marR="54053" marT="0" marB="0">
                    <a:lnL>
                      <a:noFill/>
                    </a:lnL>
                    <a:lnR>
                      <a:noFill/>
                    </a:lnR>
                    <a:lnT>
                      <a:noFill/>
                    </a:lnT>
                    <a:lnB w="12700" cap="flat" cmpd="sng" algn="ctr">
                      <a:solidFill>
                        <a:srgbClr val="7F7F7F"/>
                      </a:solidFill>
                      <a:prstDash val="solid"/>
                      <a:round/>
                      <a:headEnd type="none" w="med" len="med"/>
                      <a:tailEnd type="none" w="med" len="med"/>
                    </a:lnB>
                    <a:solidFill>
                      <a:srgbClr val="FFFFFF"/>
                    </a:solidFill>
                  </a:tcPr>
                </a:tc>
                <a:tc>
                  <a:txBody>
                    <a:bodyPr/>
                    <a:lstStyle/>
                    <a:p>
                      <a:pPr algn="ctr">
                        <a:spcAft>
                          <a:spcPts val="0"/>
                        </a:spcAft>
                      </a:pPr>
                      <a:r>
                        <a:rPr lang="en-US" sz="2400" i="1">
                          <a:solidFill>
                            <a:srgbClr val="000000"/>
                          </a:solidFill>
                          <a:effectLst/>
                          <a:latin typeface="Times New Roman" charset="0"/>
                          <a:ea typeface="Times New Roman" charset="0"/>
                          <a:cs typeface="Times New Roman" charset="0"/>
                        </a:rPr>
                        <a:t>Policy Regime</a:t>
                      </a:r>
                      <a:endParaRPr lang="en-US" sz="2000">
                        <a:effectLst/>
                        <a:latin typeface="Cambria" charset="0"/>
                        <a:ea typeface="ＭＳ 明朝" charset="-128"/>
                        <a:cs typeface="Times New Roman" charset="0"/>
                      </a:endParaRPr>
                    </a:p>
                  </a:txBody>
                  <a:tcPr marL="54053" marR="54053" marT="0" marB="0">
                    <a:lnL>
                      <a:noFill/>
                    </a:lnL>
                    <a:lnR>
                      <a:noFill/>
                    </a:lnR>
                    <a:lnT>
                      <a:noFill/>
                    </a:lnT>
                    <a:lnB w="12700" cap="flat" cmpd="sng" algn="ctr">
                      <a:solidFill>
                        <a:srgbClr val="7F7F7F"/>
                      </a:solidFill>
                      <a:prstDash val="solid"/>
                      <a:round/>
                      <a:headEnd type="none" w="med" len="med"/>
                      <a:tailEnd type="none" w="med" len="med"/>
                    </a:lnB>
                    <a:solidFill>
                      <a:srgbClr val="FFFFFF"/>
                    </a:solidFill>
                  </a:tcPr>
                </a:tc>
                <a:tc>
                  <a:txBody>
                    <a:bodyPr/>
                    <a:lstStyle/>
                    <a:p>
                      <a:pPr algn="ctr">
                        <a:spcAft>
                          <a:spcPts val="0"/>
                        </a:spcAft>
                      </a:pPr>
                      <a:r>
                        <a:rPr lang="en-US" sz="2400" i="1">
                          <a:solidFill>
                            <a:srgbClr val="000000"/>
                          </a:solidFill>
                          <a:effectLst/>
                          <a:latin typeface="Times New Roman" charset="0"/>
                          <a:ea typeface="Times New Roman" charset="0"/>
                          <a:cs typeface="Times New Roman" charset="0"/>
                        </a:rPr>
                        <a:t>Programme settings</a:t>
                      </a:r>
                      <a:endParaRPr lang="en-US" sz="2000">
                        <a:effectLst/>
                        <a:latin typeface="Cambria" charset="0"/>
                        <a:ea typeface="ＭＳ 明朝" charset="-128"/>
                        <a:cs typeface="Times New Roman" charset="0"/>
                      </a:endParaRPr>
                    </a:p>
                  </a:txBody>
                  <a:tcPr marL="54053" marR="54053" marT="0" marB="0">
                    <a:lnL>
                      <a:noFill/>
                    </a:lnL>
                    <a:lnR>
                      <a:noFill/>
                    </a:lnR>
                    <a:lnT>
                      <a:noFill/>
                    </a:lnT>
                    <a:lnB w="12700" cap="flat" cmpd="sng" algn="ctr">
                      <a:solidFill>
                        <a:srgbClr val="7F7F7F"/>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1230682">
                <a:tc>
                  <a:txBody>
                    <a:bodyPr/>
                    <a:lstStyle/>
                    <a:p>
                      <a:pPr algn="l">
                        <a:spcAft>
                          <a:spcPts val="0"/>
                        </a:spcAft>
                      </a:pPr>
                      <a:r>
                        <a:rPr lang="en-US" sz="2400" i="1" dirty="0">
                          <a:solidFill>
                            <a:srgbClr val="000000"/>
                          </a:solidFill>
                          <a:effectLst/>
                          <a:latin typeface="Times New Roman" charset="0"/>
                          <a:ea typeface="Times New Roman" charset="0"/>
                          <a:cs typeface="Times New Roman" charset="0"/>
                        </a:rPr>
                        <a:t>Policy Goals</a:t>
                      </a:r>
                      <a:endParaRPr lang="en-US" sz="2000" dirty="0">
                        <a:effectLst/>
                        <a:latin typeface="Cambria" charset="0"/>
                        <a:ea typeface="ＭＳ 明朝" charset="-128"/>
                        <a:cs typeface="Times New Roman" charset="0"/>
                      </a:endParaRPr>
                    </a:p>
                  </a:txBody>
                  <a:tcPr marL="54053" marR="54053" marT="0" marB="0" anchor="ctr">
                    <a:lnL>
                      <a:noFill/>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a:noFill/>
                    </a:lnB>
                    <a:solidFill>
                      <a:srgbClr val="FFFFFF"/>
                    </a:solidFill>
                  </a:tcPr>
                </a:tc>
                <a:tc>
                  <a:txBody>
                    <a:bodyPr/>
                    <a:lstStyle/>
                    <a:p>
                      <a:pPr algn="ctr">
                        <a:spcAft>
                          <a:spcPts val="0"/>
                        </a:spcAft>
                      </a:pPr>
                      <a:r>
                        <a:rPr lang="en-US" sz="2200" dirty="0">
                          <a:solidFill>
                            <a:srgbClr val="000000"/>
                          </a:solidFill>
                          <a:effectLst/>
                          <a:latin typeface="Times New Roman" charset="0"/>
                          <a:ea typeface="Times New Roman" charset="0"/>
                          <a:cs typeface="Times New Roman" charset="0"/>
                        </a:rPr>
                        <a:t>General Abstract Policy Aims</a:t>
                      </a:r>
                      <a:endParaRPr lang="en-US" sz="2200" dirty="0">
                        <a:effectLst/>
                        <a:latin typeface="Cambria" charset="0"/>
                        <a:ea typeface="ＭＳ 明朝" charset="-128"/>
                        <a:cs typeface="Times New Roman" charset="0"/>
                      </a:endParaRPr>
                    </a:p>
                  </a:txBody>
                  <a:tcPr marL="54053" marR="54053" marT="0" marB="0" anchor="ctr">
                    <a:lnL w="12700" cap="flat" cmpd="sng" algn="ctr">
                      <a:solidFill>
                        <a:srgbClr val="7F7F7F"/>
                      </a:solidFill>
                      <a:prstDash val="solid"/>
                      <a:round/>
                      <a:headEnd type="none" w="med" len="med"/>
                      <a:tailEnd type="none" w="med" len="med"/>
                    </a:lnL>
                    <a:lnR>
                      <a:noFill/>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algn="ctr">
                        <a:spcAft>
                          <a:spcPts val="0"/>
                        </a:spcAft>
                      </a:pPr>
                      <a:r>
                        <a:rPr lang="en-US" sz="2200" dirty="0" smtClean="0">
                          <a:solidFill>
                            <a:srgbClr val="000000"/>
                          </a:solidFill>
                          <a:effectLst/>
                          <a:latin typeface="Times New Roman" charset="0"/>
                          <a:ea typeface="Times New Roman" charset="0"/>
                          <a:cs typeface="Times New Roman" charset="0"/>
                        </a:rPr>
                        <a:t>Actionable </a:t>
                      </a:r>
                      <a:r>
                        <a:rPr lang="en-US" sz="2200" dirty="0">
                          <a:solidFill>
                            <a:srgbClr val="000000"/>
                          </a:solidFill>
                          <a:effectLst/>
                          <a:latin typeface="Times New Roman" charset="0"/>
                          <a:ea typeface="Times New Roman" charset="0"/>
                          <a:cs typeface="Times New Roman" charset="0"/>
                        </a:rPr>
                        <a:t>Policy Objectives</a:t>
                      </a:r>
                      <a:endParaRPr lang="en-US" sz="2200" dirty="0">
                        <a:effectLst/>
                        <a:latin typeface="Cambria" charset="0"/>
                        <a:ea typeface="ＭＳ 明朝" charset="-128"/>
                        <a:cs typeface="Times New Roman" charset="0"/>
                      </a:endParaRPr>
                    </a:p>
                  </a:txBody>
                  <a:tcPr marL="54053" marR="54053" marT="0" marB="0" anchor="ctr">
                    <a:lnL>
                      <a:noFill/>
                    </a:lnL>
                    <a:lnR>
                      <a:noFill/>
                    </a:lnR>
                    <a:lnT w="12700" cap="flat" cmpd="sng" algn="ctr">
                      <a:solidFill>
                        <a:srgbClr val="7F7F7F"/>
                      </a:solidFill>
                      <a:prstDash val="solid"/>
                      <a:round/>
                      <a:headEnd type="none" w="med" len="med"/>
                      <a:tailEnd type="none" w="med" len="med"/>
                    </a:lnT>
                    <a:lnB>
                      <a:noFill/>
                    </a:lnB>
                    <a:solidFill>
                      <a:srgbClr val="F2F2F2"/>
                    </a:solidFill>
                  </a:tcPr>
                </a:tc>
                <a:tc>
                  <a:txBody>
                    <a:bodyPr/>
                    <a:lstStyle/>
                    <a:p>
                      <a:pPr algn="ctr">
                        <a:spcAft>
                          <a:spcPts val="0"/>
                        </a:spcAft>
                      </a:pPr>
                      <a:r>
                        <a:rPr lang="en-US" sz="2200" dirty="0">
                          <a:solidFill>
                            <a:srgbClr val="000000"/>
                          </a:solidFill>
                          <a:effectLst/>
                          <a:latin typeface="Times New Roman" charset="0"/>
                          <a:ea typeface="Times New Roman" charset="0"/>
                          <a:cs typeface="Times New Roman" charset="0"/>
                        </a:rPr>
                        <a:t>Specific policy targets:</a:t>
                      </a:r>
                      <a:endParaRPr lang="en-US" sz="2200" dirty="0">
                        <a:effectLst/>
                        <a:latin typeface="Cambria" charset="0"/>
                        <a:ea typeface="ＭＳ 明朝" charset="-128"/>
                        <a:cs typeface="Times New Roman" charset="0"/>
                      </a:endParaRPr>
                    </a:p>
                  </a:txBody>
                  <a:tcPr marL="54053" marR="54053" marT="0" marB="0" anchor="ctr">
                    <a:lnL>
                      <a:noFill/>
                    </a:lnL>
                    <a:lnR>
                      <a:noFill/>
                    </a:lnR>
                    <a:lnT w="12700" cap="flat" cmpd="sng" algn="ctr">
                      <a:solidFill>
                        <a:srgbClr val="7F7F7F"/>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xmlns="" val="10001"/>
                  </a:ext>
                </a:extLst>
              </a:tr>
              <a:tr h="1230682">
                <a:tc>
                  <a:txBody>
                    <a:bodyPr/>
                    <a:lstStyle/>
                    <a:p>
                      <a:pPr algn="l">
                        <a:spcAft>
                          <a:spcPts val="0"/>
                        </a:spcAft>
                      </a:pPr>
                      <a:r>
                        <a:rPr lang="en-US" sz="2400" i="1" dirty="0">
                          <a:solidFill>
                            <a:srgbClr val="000000"/>
                          </a:solidFill>
                          <a:effectLst/>
                          <a:latin typeface="Times New Roman" charset="0"/>
                          <a:ea typeface="Times New Roman" charset="0"/>
                          <a:cs typeface="Times New Roman" charset="0"/>
                        </a:rPr>
                        <a:t>Policy Means</a:t>
                      </a:r>
                      <a:endParaRPr lang="en-US" sz="2000" dirty="0">
                        <a:effectLst/>
                        <a:latin typeface="Cambria" charset="0"/>
                        <a:ea typeface="ＭＳ 明朝" charset="-128"/>
                        <a:cs typeface="Times New Roman" charset="0"/>
                      </a:endParaRPr>
                    </a:p>
                  </a:txBody>
                  <a:tcPr marL="54053" marR="54053" marT="0" marB="0" anchor="ctr">
                    <a:lnL>
                      <a:noFill/>
                    </a:lnL>
                    <a:lnR w="12700" cap="flat" cmpd="sng" algn="ctr">
                      <a:solidFill>
                        <a:srgbClr val="7F7F7F"/>
                      </a:solidFill>
                      <a:prstDash val="solid"/>
                      <a:round/>
                      <a:headEnd type="none" w="med" len="med"/>
                      <a:tailEnd type="none" w="med" len="med"/>
                    </a:lnR>
                    <a:lnT>
                      <a:noFill/>
                    </a:lnT>
                    <a:lnB>
                      <a:noFill/>
                    </a:lnB>
                    <a:solidFill>
                      <a:srgbClr val="FFFFFF"/>
                    </a:solidFill>
                  </a:tcPr>
                </a:tc>
                <a:tc>
                  <a:txBody>
                    <a:bodyPr/>
                    <a:lstStyle/>
                    <a:p>
                      <a:pPr algn="ctr">
                        <a:spcAft>
                          <a:spcPts val="0"/>
                        </a:spcAft>
                      </a:pPr>
                      <a:r>
                        <a:rPr lang="en-US" sz="2200" dirty="0">
                          <a:solidFill>
                            <a:srgbClr val="000000"/>
                          </a:solidFill>
                          <a:effectLst/>
                          <a:latin typeface="Times New Roman" charset="0"/>
                          <a:ea typeface="Times New Roman" charset="0"/>
                          <a:cs typeface="Times New Roman" charset="0"/>
                        </a:rPr>
                        <a:t>Policy Implementation Preferences</a:t>
                      </a:r>
                      <a:endParaRPr lang="en-US" sz="2200" dirty="0">
                        <a:effectLst/>
                        <a:latin typeface="Cambria" charset="0"/>
                        <a:ea typeface="ＭＳ 明朝" charset="-128"/>
                        <a:cs typeface="Times New Roman" charset="0"/>
                      </a:endParaRPr>
                    </a:p>
                  </a:txBody>
                  <a:tcPr marL="54053" marR="54053" marT="0" marB="0" anchor="ctr">
                    <a:lnL w="12700" cap="flat" cmpd="sng" algn="ctr">
                      <a:solidFill>
                        <a:srgbClr val="7F7F7F"/>
                      </a:solidFill>
                      <a:prstDash val="solid"/>
                      <a:round/>
                      <a:headEnd type="none" w="med" len="med"/>
                      <a:tailEnd type="none" w="med" len="med"/>
                    </a:lnL>
                    <a:lnR>
                      <a:noFill/>
                    </a:lnR>
                    <a:lnT>
                      <a:noFill/>
                    </a:lnT>
                    <a:lnB>
                      <a:noFill/>
                    </a:lnB>
                    <a:solidFill>
                      <a:srgbClr val="FFFFFF"/>
                    </a:solidFill>
                  </a:tcPr>
                </a:tc>
                <a:tc>
                  <a:txBody>
                    <a:bodyPr/>
                    <a:lstStyle/>
                    <a:p>
                      <a:pPr algn="ctr">
                        <a:spcAft>
                          <a:spcPts val="0"/>
                        </a:spcAft>
                      </a:pPr>
                      <a:r>
                        <a:rPr lang="en-US" sz="2200" b="1" dirty="0">
                          <a:solidFill>
                            <a:srgbClr val="FF0000"/>
                          </a:solidFill>
                          <a:effectLst/>
                          <a:latin typeface="Times New Roman" charset="0"/>
                          <a:ea typeface="Times New Roman" charset="0"/>
                          <a:cs typeface="Times New Roman" charset="0"/>
                        </a:rPr>
                        <a:t>Policy Tool Choices</a:t>
                      </a:r>
                      <a:endParaRPr lang="en-US" sz="2200" b="1" dirty="0">
                        <a:solidFill>
                          <a:srgbClr val="FF0000"/>
                        </a:solidFill>
                        <a:effectLst/>
                        <a:latin typeface="Cambria" charset="0"/>
                        <a:ea typeface="ＭＳ 明朝" charset="-128"/>
                        <a:cs typeface="Times New Roman" charset="0"/>
                      </a:endParaRPr>
                    </a:p>
                  </a:txBody>
                  <a:tcPr marL="54053" marR="54053" marT="0" marB="0" anchor="ctr">
                    <a:lnL>
                      <a:noFill/>
                    </a:lnL>
                    <a:lnR>
                      <a:noFill/>
                    </a:lnR>
                    <a:lnT>
                      <a:noFill/>
                    </a:lnT>
                    <a:lnB>
                      <a:noFill/>
                    </a:lnB>
                    <a:solidFill>
                      <a:srgbClr val="FFFFFF"/>
                    </a:solidFill>
                  </a:tcPr>
                </a:tc>
                <a:tc>
                  <a:txBody>
                    <a:bodyPr/>
                    <a:lstStyle/>
                    <a:p>
                      <a:pPr algn="ctr">
                        <a:spcAft>
                          <a:spcPts val="0"/>
                        </a:spcAft>
                      </a:pPr>
                      <a:r>
                        <a:rPr lang="en-US" sz="2200" b="1" dirty="0">
                          <a:solidFill>
                            <a:srgbClr val="FF0000"/>
                          </a:solidFill>
                          <a:effectLst/>
                          <a:latin typeface="Times New Roman" charset="0"/>
                          <a:ea typeface="Times New Roman" charset="0"/>
                          <a:cs typeface="Times New Roman" charset="0"/>
                        </a:rPr>
                        <a:t>Calibration</a:t>
                      </a:r>
                      <a:endParaRPr lang="en-US" sz="2200" b="1" dirty="0">
                        <a:solidFill>
                          <a:srgbClr val="FF0000"/>
                        </a:solidFill>
                        <a:effectLst/>
                        <a:latin typeface="Cambria" charset="0"/>
                        <a:ea typeface="ＭＳ 明朝" charset="-128"/>
                        <a:cs typeface="Times New Roman" charset="0"/>
                      </a:endParaRPr>
                    </a:p>
                  </a:txBody>
                  <a:tcPr marL="54053" marR="54053" marT="0" marB="0" anchor="ctr">
                    <a:lnL>
                      <a:noFill/>
                    </a:lnL>
                    <a:lnR>
                      <a:noFill/>
                    </a:lnR>
                    <a:lnT>
                      <a:noFill/>
                    </a:lnT>
                    <a:lnB>
                      <a:noFill/>
                    </a:lnB>
                    <a:solidFill>
                      <a:srgbClr val="FFFFFF"/>
                    </a:solidFill>
                  </a:tcPr>
                </a:tc>
                <a:extLst>
                  <a:ext uri="{0D108BD9-81ED-4DB2-BD59-A6C34878D82A}">
                    <a16:rowId xmlns:a16="http://schemas.microsoft.com/office/drawing/2014/main" xmlns="" val="10002"/>
                  </a:ext>
                </a:extLst>
              </a:tr>
            </a:tbl>
          </a:graphicData>
        </a:graphic>
      </p:graphicFrame>
      <p:sp>
        <p:nvSpPr>
          <p:cNvPr id="8" name="Oval 7"/>
          <p:cNvSpPr/>
          <p:nvPr/>
        </p:nvSpPr>
        <p:spPr bwMode="auto">
          <a:xfrm>
            <a:off x="3995936" y="4365104"/>
            <a:ext cx="4374232" cy="835367"/>
          </a:xfrm>
          <a:prstGeom prst="ellipse">
            <a:avLst/>
          </a:prstGeom>
          <a:noFill/>
          <a:ln w="9525" cap="flat" cmpd="sng" algn="ctr">
            <a:noFill/>
            <a:prstDash val="solid"/>
            <a:round/>
            <a:headEnd type="none" w="med" len="med"/>
            <a:tailEnd type="none" w="med" len="med"/>
          </a:ln>
          <a:effectLst/>
        </p:spPr>
        <p:txBody>
          <a:bodyPr vert="horz" wrap="square" lIns="91440" tIns="45720" rIns="91440" bIns="45720" rtlCol="0" anchor="t" compatLnSpc="1">
            <a:spAutoFit/>
          </a:bodyPr>
          <a:lstStyle/>
          <a:p>
            <a:pPr marL="1427163" marR="0" indent="-233363" algn="l" defTabSz="914400" rtl="0" eaLnBrk="0" fontAlgn="base" latinLnBrk="0" hangingPunct="0">
              <a:lnSpc>
                <a:spcPct val="100000"/>
              </a:lnSpc>
              <a:spcBef>
                <a:spcPct val="20000"/>
              </a:spcBef>
              <a:spcAft>
                <a:spcPct val="0"/>
              </a:spcAft>
              <a:buClr>
                <a:srgbClr val="000099">
                  <a:alpha val="100000"/>
                </a:srgbClr>
              </a:buClr>
              <a:buBlip>
                <a:blip r:embed="rId2"/>
              </a:buBlip>
              <a:tabLst/>
            </a:pPr>
            <a:endParaRPr kumimoji="1" lang="en-US" sz="2500" b="0" i="0" u="none" strike="noStrike" baseline="0">
              <a:solidFill>
                <a:srgbClr val="0033CC">
                  <a:alpha val="100000"/>
                </a:srgbClr>
              </a:solidFill>
              <a:effectLst/>
              <a:latin typeface="Arial"/>
            </a:endParaRPr>
          </a:p>
        </p:txBody>
      </p:sp>
      <p:sp>
        <p:nvSpPr>
          <p:cNvPr id="10" name="TextBox 9"/>
          <p:cNvSpPr txBox="1"/>
          <p:nvPr/>
        </p:nvSpPr>
        <p:spPr>
          <a:xfrm>
            <a:off x="827584" y="6217567"/>
            <a:ext cx="5112568" cy="307777"/>
          </a:xfrm>
          <a:prstGeom prst="rect">
            <a:avLst/>
          </a:prstGeom>
          <a:noFill/>
        </p:spPr>
        <p:txBody>
          <a:bodyPr wrap="square" rtlCol="0">
            <a:spAutoFit/>
          </a:bodyPr>
          <a:lstStyle/>
          <a:p>
            <a:r>
              <a:rPr lang="en-US" sz="1400" dirty="0" smtClean="0"/>
              <a:t>Source: </a:t>
            </a:r>
            <a:r>
              <a:rPr lang="en-US" sz="1400" dirty="0" err="1" smtClean="0"/>
              <a:t>Howlett</a:t>
            </a:r>
            <a:r>
              <a:rPr lang="en-US" sz="1400" dirty="0" smtClean="0"/>
              <a:t>, Ramesh, and Perl (2008)</a:t>
            </a:r>
            <a:endParaRPr lang="en-US" sz="1400" dirty="0"/>
          </a:p>
        </p:txBody>
      </p:sp>
    </p:spTree>
    <p:extLst>
      <p:ext uri="{BB962C8B-B14F-4D97-AF65-F5344CB8AC3E}">
        <p14:creationId xmlns:p14="http://schemas.microsoft.com/office/powerpoint/2010/main" val="148981486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Overview of the Literature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8494137"/>
              </p:ext>
            </p:extLst>
          </p:nvPr>
        </p:nvGraphicFramePr>
        <p:xfrm>
          <a:off x="501650" y="914400"/>
          <a:ext cx="8489950" cy="4942840"/>
        </p:xfrm>
        <a:graphic>
          <a:graphicData uri="http://schemas.openxmlformats.org/drawingml/2006/table">
            <a:tbl>
              <a:tblPr firstRow="1" bandRow="1">
                <a:tableStyleId>{5C22544A-7EE6-4342-B048-85BDC9FD1C3A}</a:tableStyleId>
              </a:tblPr>
              <a:tblGrid>
                <a:gridCol w="4244975">
                  <a:extLst>
                    <a:ext uri="{9D8B030D-6E8A-4147-A177-3AD203B41FA5}">
                      <a16:colId xmlns:a16="http://schemas.microsoft.com/office/drawing/2014/main" xmlns="" val="20000"/>
                    </a:ext>
                  </a:extLst>
                </a:gridCol>
                <a:gridCol w="4244975">
                  <a:extLst>
                    <a:ext uri="{9D8B030D-6E8A-4147-A177-3AD203B41FA5}">
                      <a16:colId xmlns:a16="http://schemas.microsoft.com/office/drawing/2014/main" xmlns="" val="20001"/>
                    </a:ext>
                  </a:extLst>
                </a:gridCol>
              </a:tblGrid>
              <a:tr h="370840">
                <a:tc>
                  <a:txBody>
                    <a:bodyPr/>
                    <a:lstStyle/>
                    <a:p>
                      <a:r>
                        <a:rPr lang="en-US" dirty="0" smtClean="0"/>
                        <a:t>Checks</a:t>
                      </a:r>
                      <a:endParaRPr lang="en-US" dirty="0"/>
                    </a:p>
                  </a:txBody>
                  <a:tcPr/>
                </a:tc>
                <a:tc>
                  <a:txBody>
                    <a:bodyPr/>
                    <a:lstStyle/>
                    <a:p>
                      <a:r>
                        <a:rPr lang="en-US" dirty="0" smtClean="0"/>
                        <a:t>Literature</a:t>
                      </a:r>
                      <a:endParaRPr lang="en-US" dirty="0"/>
                    </a:p>
                  </a:txBody>
                  <a:tcPr/>
                </a:tc>
                <a:extLst>
                  <a:ext uri="{0D108BD9-81ED-4DB2-BD59-A6C34878D82A}">
                    <a16:rowId xmlns:a16="http://schemas.microsoft.com/office/drawing/2014/main" xmlns="" val="10000"/>
                  </a:ext>
                </a:extLst>
              </a:tr>
              <a:tr h="370840">
                <a:tc>
                  <a:txBody>
                    <a:bodyPr/>
                    <a:lstStyle/>
                    <a:p>
                      <a:r>
                        <a:rPr lang="en-US" dirty="0" smtClean="0"/>
                        <a:t>Instrumentality</a:t>
                      </a:r>
                      <a:r>
                        <a:rPr lang="en-US" baseline="0" dirty="0" smtClean="0"/>
                        <a:t> &amp; Policy Goals</a:t>
                      </a:r>
                      <a:endParaRPr lang="en-US" dirty="0"/>
                    </a:p>
                  </a:txBody>
                  <a:tcPr/>
                </a:tc>
                <a:tc>
                  <a:txBody>
                    <a:bodyPr/>
                    <a:lstStyle/>
                    <a:p>
                      <a:r>
                        <a:rPr lang="en-US" dirty="0" err="1" smtClean="0"/>
                        <a:t>Howlett</a:t>
                      </a:r>
                      <a:r>
                        <a:rPr lang="en-US" dirty="0" smtClean="0"/>
                        <a:t> (1991;</a:t>
                      </a:r>
                      <a:r>
                        <a:rPr lang="en-US" baseline="0" dirty="0" smtClean="0"/>
                        <a:t>2011) </a:t>
                      </a:r>
                      <a:r>
                        <a:rPr lang="en-US" baseline="0" dirty="0" err="1" smtClean="0"/>
                        <a:t>Howlett</a:t>
                      </a:r>
                      <a:r>
                        <a:rPr lang="en-US" baseline="0" dirty="0" smtClean="0"/>
                        <a:t> and </a:t>
                      </a:r>
                      <a:r>
                        <a:rPr lang="en-US" baseline="0" dirty="0" err="1" smtClean="0"/>
                        <a:t>Cashore</a:t>
                      </a:r>
                      <a:r>
                        <a:rPr lang="en-US" baseline="0" dirty="0" smtClean="0"/>
                        <a:t> (2009);  </a:t>
                      </a:r>
                      <a:r>
                        <a:rPr lang="en-US" baseline="0" dirty="0" err="1" smtClean="0"/>
                        <a:t>Howlett</a:t>
                      </a:r>
                      <a:r>
                        <a:rPr lang="en-US" baseline="0" dirty="0" smtClean="0"/>
                        <a:t>, Mukherjee and Woo (2015)</a:t>
                      </a:r>
                      <a:endParaRPr lang="en-US" dirty="0"/>
                    </a:p>
                  </a:txBody>
                  <a:tcPr/>
                </a:tc>
                <a:extLst>
                  <a:ext uri="{0D108BD9-81ED-4DB2-BD59-A6C34878D82A}">
                    <a16:rowId xmlns:a16="http://schemas.microsoft.com/office/drawing/2014/main" xmlns="" val="10001"/>
                  </a:ext>
                </a:extLst>
              </a:tr>
              <a:tr h="370840">
                <a:tc>
                  <a:txBody>
                    <a:bodyPr/>
                    <a:lstStyle/>
                    <a:p>
                      <a:pPr marL="0" marR="0" lvl="1" indent="0" algn="l" defTabSz="914400" eaLnBrk="1" fontAlgn="base" latinLnBrk="0" hangingPunct="1">
                        <a:lnSpc>
                          <a:spcPct val="100000"/>
                        </a:lnSpc>
                        <a:spcBef>
                          <a:spcPct val="0"/>
                        </a:spcBef>
                        <a:spcAft>
                          <a:spcPct val="0"/>
                        </a:spcAft>
                        <a:buClrTx/>
                        <a:buSzTx/>
                        <a:buFontTx/>
                        <a:buNone/>
                        <a:tabLst/>
                        <a:defRPr/>
                      </a:pPr>
                      <a:r>
                        <a:rPr lang="en-US" dirty="0" smtClean="0"/>
                        <a:t>Coordination &amp; Coherence</a:t>
                      </a:r>
                    </a:p>
                    <a:p>
                      <a:endParaRPr lang="en-US" dirty="0"/>
                    </a:p>
                  </a:txBody>
                  <a:tcPr/>
                </a:tc>
                <a:tc>
                  <a:txBody>
                    <a:bodyPr/>
                    <a:lstStyle/>
                    <a:p>
                      <a:pPr marL="0" marR="0" indent="0" algn="l" defTabSz="914400" eaLnBrk="1" fontAlgn="base" latinLnBrk="0" hangingPunct="1">
                        <a:lnSpc>
                          <a:spcPct val="100000"/>
                        </a:lnSpc>
                        <a:spcBef>
                          <a:spcPct val="0"/>
                        </a:spcBef>
                        <a:spcAft>
                          <a:spcPct val="0"/>
                        </a:spcAft>
                        <a:buClrTx/>
                        <a:buSzTx/>
                        <a:buFontTx/>
                        <a:buNone/>
                        <a:tabLst/>
                        <a:defRPr/>
                      </a:pPr>
                      <a:r>
                        <a:rPr lang="en-US" dirty="0" err="1" smtClean="0"/>
                        <a:t>Feindt</a:t>
                      </a:r>
                      <a:r>
                        <a:rPr lang="en-US" dirty="0" smtClean="0"/>
                        <a:t> and Flynn (2009); Kern and </a:t>
                      </a:r>
                      <a:r>
                        <a:rPr lang="en-US" dirty="0" err="1" smtClean="0"/>
                        <a:t>Howlett</a:t>
                      </a:r>
                      <a:r>
                        <a:rPr lang="en-US" dirty="0" smtClean="0"/>
                        <a:t> (2009);  </a:t>
                      </a:r>
                      <a:r>
                        <a:rPr lang="en-US" dirty="0" err="1" smtClean="0"/>
                        <a:t>Howlett</a:t>
                      </a:r>
                      <a:r>
                        <a:rPr lang="en-US" dirty="0" smtClean="0"/>
                        <a:t> and Rayner (2007); Rayner and </a:t>
                      </a:r>
                      <a:r>
                        <a:rPr lang="en-US" dirty="0" err="1" smtClean="0"/>
                        <a:t>Howlett</a:t>
                      </a:r>
                      <a:r>
                        <a:rPr lang="en-US" dirty="0" smtClean="0"/>
                        <a:t> (2009);  Bali and Asher (2011); Peters (2015); </a:t>
                      </a:r>
                      <a:endParaRPr lang="en-US" dirty="0"/>
                    </a:p>
                  </a:txBody>
                  <a:tcPr/>
                </a:tc>
                <a:extLst>
                  <a:ext uri="{0D108BD9-81ED-4DB2-BD59-A6C34878D82A}">
                    <a16:rowId xmlns:a16="http://schemas.microsoft.com/office/drawing/2014/main" xmlns="" val="10002"/>
                  </a:ext>
                </a:extLst>
              </a:tr>
              <a:tr h="370840">
                <a:tc>
                  <a:txBody>
                    <a:bodyPr/>
                    <a:lstStyle/>
                    <a:p>
                      <a:pPr marL="0" marR="0" lvl="1" indent="0" algn="l" defTabSz="914400" eaLnBrk="1" fontAlgn="base" latinLnBrk="0" hangingPunct="1">
                        <a:lnSpc>
                          <a:spcPct val="100000"/>
                        </a:lnSpc>
                        <a:spcBef>
                          <a:spcPct val="0"/>
                        </a:spcBef>
                        <a:spcAft>
                          <a:spcPct val="0"/>
                        </a:spcAft>
                        <a:buClrTx/>
                        <a:buSzTx/>
                        <a:buFontTx/>
                        <a:buNone/>
                        <a:tabLst/>
                        <a:defRPr/>
                      </a:pPr>
                      <a:r>
                        <a:rPr lang="en-US" dirty="0" smtClean="0"/>
                        <a:t>Institutional Prerequisites</a:t>
                      </a:r>
                    </a:p>
                    <a:p>
                      <a:endParaRPr lang="en-US" dirty="0"/>
                    </a:p>
                  </a:txBody>
                  <a:tcPr/>
                </a:tc>
                <a:tc>
                  <a:txBody>
                    <a:bodyPr/>
                    <a:lstStyle/>
                    <a:p>
                      <a:r>
                        <a:rPr lang="en-US" dirty="0" smtClean="0"/>
                        <a:t>Barr and Diamond (2008);</a:t>
                      </a:r>
                      <a:r>
                        <a:rPr lang="en-US" baseline="0" dirty="0" smtClean="0"/>
                        <a:t> Liu (2003)</a:t>
                      </a:r>
                      <a:endParaRPr lang="en-US" dirty="0"/>
                    </a:p>
                  </a:txBody>
                  <a:tcPr/>
                </a:tc>
                <a:extLst>
                  <a:ext uri="{0D108BD9-81ED-4DB2-BD59-A6C34878D82A}">
                    <a16:rowId xmlns:a16="http://schemas.microsoft.com/office/drawing/2014/main" xmlns="" val="10003"/>
                  </a:ext>
                </a:extLst>
              </a:tr>
              <a:tr h="370840">
                <a:tc>
                  <a:txBody>
                    <a:bodyPr/>
                    <a:lstStyle/>
                    <a:p>
                      <a:pPr marL="0" marR="0" lvl="1" indent="0" algn="l" defTabSz="914400" eaLnBrk="1" fontAlgn="base" latinLnBrk="0" hangingPunct="1">
                        <a:lnSpc>
                          <a:spcPct val="100000"/>
                        </a:lnSpc>
                        <a:spcBef>
                          <a:spcPct val="0"/>
                        </a:spcBef>
                        <a:spcAft>
                          <a:spcPct val="0"/>
                        </a:spcAft>
                        <a:buClrTx/>
                        <a:buSzTx/>
                        <a:buFontTx/>
                        <a:buNone/>
                        <a:tabLst/>
                        <a:defRPr/>
                      </a:pPr>
                      <a:r>
                        <a:rPr lang="en-US" dirty="0" smtClean="0"/>
                        <a:t>Policy Capacity</a:t>
                      </a:r>
                    </a:p>
                    <a:p>
                      <a:endParaRPr lang="en-US" dirty="0"/>
                    </a:p>
                  </a:txBody>
                  <a:tcPr/>
                </a:tc>
                <a:tc>
                  <a:txBody>
                    <a:bodyPr/>
                    <a:lstStyle/>
                    <a:p>
                      <a:r>
                        <a:rPr lang="en-US" dirty="0" smtClean="0"/>
                        <a:t>Ramesh</a:t>
                      </a:r>
                      <a:r>
                        <a:rPr lang="en-US" baseline="0" dirty="0" smtClean="0"/>
                        <a:t> et al (2015); </a:t>
                      </a:r>
                      <a:r>
                        <a:rPr lang="en-US" baseline="0" dirty="0" err="1" smtClean="0"/>
                        <a:t>Howlett</a:t>
                      </a:r>
                      <a:r>
                        <a:rPr lang="en-US" baseline="0" dirty="0" smtClean="0"/>
                        <a:t> and Ramesh (2016); Asher and </a:t>
                      </a:r>
                      <a:r>
                        <a:rPr lang="en-US" baseline="0" dirty="0" err="1" smtClean="0"/>
                        <a:t>Nandy</a:t>
                      </a:r>
                      <a:r>
                        <a:rPr lang="en-US" baseline="0" dirty="0" smtClean="0"/>
                        <a:t> (2006)</a:t>
                      </a:r>
                      <a:endParaRPr lang="en-US" dirty="0"/>
                    </a:p>
                  </a:txBody>
                  <a:tcPr/>
                </a:tc>
                <a:extLst>
                  <a:ext uri="{0D108BD9-81ED-4DB2-BD59-A6C34878D82A}">
                    <a16:rowId xmlns:a16="http://schemas.microsoft.com/office/drawing/2014/main" xmlns="" val="10004"/>
                  </a:ext>
                </a:extLst>
              </a:tr>
              <a:tr h="370840">
                <a:tc>
                  <a:txBody>
                    <a:bodyPr/>
                    <a:lstStyle/>
                    <a:p>
                      <a:pPr marL="0" marR="0" lvl="1" indent="0" algn="l" defTabSz="914400" eaLnBrk="1" fontAlgn="base" latinLnBrk="0" hangingPunct="1">
                        <a:lnSpc>
                          <a:spcPct val="100000"/>
                        </a:lnSpc>
                        <a:spcBef>
                          <a:spcPct val="0"/>
                        </a:spcBef>
                        <a:spcAft>
                          <a:spcPct val="0"/>
                        </a:spcAft>
                        <a:buClrTx/>
                        <a:buSzTx/>
                        <a:buFontTx/>
                        <a:buNone/>
                        <a:tabLst/>
                        <a:defRPr/>
                      </a:pPr>
                      <a:r>
                        <a:rPr lang="en-US" dirty="0" smtClean="0"/>
                        <a:t>Parametric &amp; Systemic Calibration</a:t>
                      </a:r>
                    </a:p>
                    <a:p>
                      <a:endParaRPr lang="en-US" dirty="0"/>
                    </a:p>
                  </a:txBody>
                  <a:tcPr/>
                </a:tc>
                <a:tc>
                  <a:txBody>
                    <a:bodyPr/>
                    <a:lstStyle/>
                    <a:p>
                      <a:r>
                        <a:rPr lang="en-US" dirty="0" smtClean="0"/>
                        <a:t>Hall</a:t>
                      </a:r>
                      <a:r>
                        <a:rPr lang="en-US" baseline="0" dirty="0" smtClean="0"/>
                        <a:t> (1993); </a:t>
                      </a:r>
                      <a:r>
                        <a:rPr lang="en-US" baseline="0" dirty="0" err="1" smtClean="0"/>
                        <a:t>Howlett</a:t>
                      </a:r>
                      <a:r>
                        <a:rPr lang="en-US" baseline="0" dirty="0" smtClean="0"/>
                        <a:t> and Rayner (2013); </a:t>
                      </a:r>
                      <a:r>
                        <a:rPr lang="en-US" baseline="0" dirty="0" err="1" smtClean="0"/>
                        <a:t>Howlett</a:t>
                      </a:r>
                      <a:r>
                        <a:rPr lang="en-US" baseline="0" dirty="0" smtClean="0"/>
                        <a:t> et al (2015); </a:t>
                      </a:r>
                      <a:r>
                        <a:rPr lang="en-US" baseline="0" dirty="0" err="1" smtClean="0"/>
                        <a:t>Howlett</a:t>
                      </a:r>
                      <a:r>
                        <a:rPr lang="en-US" baseline="0" dirty="0" smtClean="0"/>
                        <a:t> and Mukherjee (2016)</a:t>
                      </a:r>
                      <a:endParaRPr lang="en-US" dirty="0"/>
                    </a:p>
                  </a:txBody>
                  <a:tcPr/>
                </a:tc>
                <a:extLst>
                  <a:ext uri="{0D108BD9-81ED-4DB2-BD59-A6C34878D82A}">
                    <a16:rowId xmlns:a16="http://schemas.microsoft.com/office/drawing/2014/main" xmlns="" val="10005"/>
                  </a:ext>
                </a:extLst>
              </a:tr>
            </a:tbl>
          </a:graphicData>
        </a:graphic>
      </p:graphicFrame>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6</a:t>
            </a:fld>
            <a:endParaRPr lang="en-AU" dirty="0"/>
          </a:p>
        </p:txBody>
      </p:sp>
    </p:spTree>
    <p:extLst>
      <p:ext uri="{BB962C8B-B14F-4D97-AF65-F5344CB8AC3E}">
        <p14:creationId xmlns:p14="http://schemas.microsoft.com/office/powerpoint/2010/main" val="6242375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 1: Instrumentality &amp; Policy Goals</a:t>
            </a:r>
            <a:endParaRPr lang="en-US" dirty="0"/>
          </a:p>
        </p:txBody>
      </p:sp>
      <p:sp>
        <p:nvSpPr>
          <p:cNvPr id="3" name="Content Placeholder 2"/>
          <p:cNvSpPr>
            <a:spLocks noGrp="1"/>
          </p:cNvSpPr>
          <p:nvPr>
            <p:ph idx="1"/>
          </p:nvPr>
        </p:nvSpPr>
        <p:spPr>
          <a:xfrm>
            <a:off x="387448" y="2326869"/>
            <a:ext cx="4142359" cy="3490186"/>
          </a:xfrm>
        </p:spPr>
        <p:txBody>
          <a:bodyPr/>
          <a:lstStyle/>
          <a:p>
            <a:r>
              <a:rPr lang="en-US" dirty="0" smtClean="0"/>
              <a:t>Is the problem better addressed by a particular instrument or by multiple instruments in conjunction? (Wu and Ramesh, 2013)</a:t>
            </a:r>
          </a:p>
          <a:p>
            <a:r>
              <a:rPr lang="en-US" dirty="0" smtClean="0"/>
              <a:t>Are the substantive and procedural purposes of the instrument covered? (</a:t>
            </a:r>
            <a:r>
              <a:rPr lang="en-US" dirty="0" err="1" smtClean="0"/>
              <a:t>Howlett</a:t>
            </a:r>
            <a:r>
              <a:rPr lang="en-US" dirty="0" smtClean="0"/>
              <a:t>, 2011)</a:t>
            </a: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7</a:t>
            </a:fld>
            <a:endParaRPr lang="en-AU" dirty="0"/>
          </a:p>
        </p:txBody>
      </p:sp>
      <p:sp>
        <p:nvSpPr>
          <p:cNvPr id="5" name="Content Placeholder 2"/>
          <p:cNvSpPr txBox="1">
            <a:spLocks/>
          </p:cNvSpPr>
          <p:nvPr/>
        </p:nvSpPr>
        <p:spPr bwMode="auto">
          <a:xfrm>
            <a:off x="4773229" y="1844824"/>
            <a:ext cx="4142359" cy="651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spAutoFit/>
          </a:bodyPr>
          <a:lstStyle>
            <a:lvl1pPr marL="342900" indent="-342900" algn="l" defTabSz="-13873163" rtl="0" eaLnBrk="1" fontAlgn="base" hangingPunct="1">
              <a:spcBef>
                <a:spcPct val="20000"/>
              </a:spcBef>
              <a:spcAft>
                <a:spcPct val="0"/>
              </a:spcAft>
              <a:buClr>
                <a:srgbClr val="000099"/>
              </a:buClr>
              <a:buFont typeface="Monotype Sorts"/>
              <a:buBlip>
                <a:blip r:embed="rId2"/>
              </a:buBlip>
              <a:defRPr sz="2400">
                <a:solidFill>
                  <a:srgbClr val="5F5F5F"/>
                </a:solidFill>
                <a:latin typeface="Calibri" pitchFamily="34" charset="0"/>
                <a:ea typeface="+mn-ea"/>
                <a:cs typeface="Calibri" pitchFamily="34" charset="0"/>
              </a:defRPr>
            </a:lvl1pPr>
            <a:lvl2pPr marL="742950" indent="-285750" algn="l" defTabSz="-13873163" rtl="0" eaLnBrk="1" fontAlgn="base" hangingPunct="1">
              <a:spcBef>
                <a:spcPct val="20000"/>
              </a:spcBef>
              <a:spcAft>
                <a:spcPct val="0"/>
              </a:spcAft>
              <a:buClr>
                <a:srgbClr val="000099"/>
              </a:buClr>
              <a:buFont typeface="Monotype Sorts"/>
              <a:buBlip>
                <a:blip r:embed="rId2"/>
              </a:buBlip>
              <a:defRPr kumimoji="1" sz="2400">
                <a:solidFill>
                  <a:srgbClr val="5F5F5F"/>
                </a:solidFill>
                <a:latin typeface="Calibri" pitchFamily="34" charset="0"/>
                <a:cs typeface="Calibri" pitchFamily="34" charset="0"/>
              </a:defRPr>
            </a:lvl2pPr>
            <a:lvl3pPr marL="1143000" indent="-228600" algn="l" defTabSz="-13873163" rtl="0" eaLnBrk="1" fontAlgn="base" hangingPunct="1">
              <a:spcBef>
                <a:spcPct val="20000"/>
              </a:spcBef>
              <a:spcAft>
                <a:spcPct val="0"/>
              </a:spcAft>
              <a:buClr>
                <a:srgbClr val="000099"/>
              </a:buClr>
              <a:buFont typeface="Monotype Sorts"/>
              <a:buBlip>
                <a:blip r:embed="rId3"/>
              </a:buBlip>
              <a:defRPr kumimoji="1" sz="2400">
                <a:solidFill>
                  <a:srgbClr val="5F5F5F"/>
                </a:solidFill>
                <a:latin typeface="Calibri" pitchFamily="34" charset="0"/>
                <a:cs typeface="Calibri" pitchFamily="34" charset="0"/>
              </a:defRPr>
            </a:lvl3pPr>
            <a:lvl4pPr marL="1600200" indent="-228600" algn="l" defTabSz="-13873163" rtl="0" eaLnBrk="1" fontAlgn="base" hangingPunct="1">
              <a:spcBef>
                <a:spcPct val="20000"/>
              </a:spcBef>
              <a:spcAft>
                <a:spcPct val="0"/>
              </a:spcAft>
              <a:buClr>
                <a:srgbClr val="000099"/>
              </a:buClr>
              <a:buBlip>
                <a:blip r:embed="rId3"/>
              </a:buBlip>
              <a:defRPr kumimoji="1" sz="2200">
                <a:solidFill>
                  <a:srgbClr val="5F5F5F"/>
                </a:solidFill>
                <a:latin typeface="Calibri" pitchFamily="34" charset="0"/>
                <a:cs typeface="Calibri" pitchFamily="34" charset="0"/>
              </a:defRPr>
            </a:lvl4pPr>
            <a:lvl5pPr marL="2057400" indent="-228600" algn="l" defTabSz="-13873163" rtl="0" eaLnBrk="1" fontAlgn="base" hangingPunct="1">
              <a:spcBef>
                <a:spcPct val="20000"/>
              </a:spcBef>
              <a:spcAft>
                <a:spcPct val="0"/>
              </a:spcAft>
              <a:buClr>
                <a:srgbClr val="000099"/>
              </a:buClr>
              <a:buBlip>
                <a:blip r:embed="rId4"/>
              </a:buBlip>
              <a:defRPr kumimoji="1" sz="2200">
                <a:solidFill>
                  <a:srgbClr val="000099"/>
                </a:solidFill>
                <a:latin typeface="Calibri" pitchFamily="34" charset="0"/>
                <a:cs typeface="Calibri" pitchFamily="34" charset="0"/>
              </a:defRPr>
            </a:lvl5pPr>
            <a:lvl6pPr marL="30368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6pPr>
            <a:lvl7pPr marL="34940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7pPr>
            <a:lvl8pPr marL="39512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8pPr>
            <a:lvl9pPr marL="4408488" indent="-419100" algn="l" eaLnBrk="1" fontAlgn="base" hangingPunct="1">
              <a:spcBef>
                <a:spcPct val="20000"/>
              </a:spcBef>
              <a:spcAft>
                <a:spcPct val="0"/>
              </a:spcAft>
              <a:buClr>
                <a:srgbClr val="000099">
                  <a:alpha val="100000"/>
                </a:srgbClr>
              </a:buClr>
              <a:buBlip>
                <a:blip r:embed="rId5"/>
              </a:buBlip>
              <a:defRPr kumimoji="1" sz="2200">
                <a:solidFill>
                  <a:srgbClr val="000099">
                    <a:alpha val="100000"/>
                  </a:srgbClr>
                </a:solidFill>
                <a:latin typeface="+mn-lt"/>
              </a:defRPr>
            </a:lvl9pPr>
          </a:lstStyle>
          <a:p>
            <a:pPr marL="0" indent="0" algn="ctr">
              <a:buNone/>
            </a:pPr>
            <a:r>
              <a:rPr lang="en-US" i="1" u="sng" kern="0" dirty="0" smtClean="0"/>
              <a:t>Examples</a:t>
            </a:r>
          </a:p>
          <a:p>
            <a:r>
              <a:rPr lang="en-US" kern="0" dirty="0" smtClean="0"/>
              <a:t>If the government wants to extend health coverage to the informal poor, then a contribution-based program is incapable of addressing it.</a:t>
            </a:r>
          </a:p>
          <a:p>
            <a:r>
              <a:rPr lang="en-US" kern="0" dirty="0" smtClean="0"/>
              <a:t>Building more schools or hiring more teachers will do little address chronic absenteeism amongst secondary school children. </a:t>
            </a:r>
          </a:p>
          <a:p>
            <a:endParaRPr lang="en-US" kern="0" dirty="0" smtClean="0"/>
          </a:p>
          <a:p>
            <a:endParaRPr lang="en-US" kern="0" dirty="0" smtClean="0"/>
          </a:p>
          <a:p>
            <a:endParaRPr lang="en-US" kern="0" dirty="0" smtClean="0"/>
          </a:p>
          <a:p>
            <a:endParaRPr lang="en-US" kern="0" dirty="0" smtClean="0"/>
          </a:p>
          <a:p>
            <a:endParaRPr lang="en-US" kern="0" dirty="0"/>
          </a:p>
        </p:txBody>
      </p:sp>
      <p:sp>
        <p:nvSpPr>
          <p:cNvPr id="6" name="TextBox 5"/>
          <p:cNvSpPr txBox="1"/>
          <p:nvPr/>
        </p:nvSpPr>
        <p:spPr>
          <a:xfrm>
            <a:off x="474663" y="1052736"/>
            <a:ext cx="8382000" cy="830997"/>
          </a:xfrm>
          <a:prstGeom prst="rect">
            <a:avLst/>
          </a:prstGeom>
          <a:noFill/>
        </p:spPr>
        <p:txBody>
          <a:bodyPr wrap="square" rtlCol="0">
            <a:spAutoFit/>
          </a:bodyPr>
          <a:lstStyle/>
          <a:p>
            <a:pPr marL="342900" lvl="0" indent="-342900" defTabSz="-13873163" fontAlgn="base">
              <a:spcBef>
                <a:spcPct val="20000"/>
              </a:spcBef>
              <a:spcAft>
                <a:spcPct val="0"/>
              </a:spcAft>
              <a:buClr>
                <a:srgbClr val="000099"/>
              </a:buClr>
              <a:buBlip>
                <a:blip r:embed="rId2"/>
              </a:buBlip>
            </a:pPr>
            <a:r>
              <a:rPr lang="en-US" b="1" kern="0" dirty="0" smtClean="0">
                <a:solidFill>
                  <a:srgbClr val="5F5F5F"/>
                </a:solidFill>
                <a:latin typeface="Calibri" pitchFamily="34" charset="0"/>
                <a:cs typeface="Calibri" pitchFamily="34" charset="0"/>
              </a:rPr>
              <a:t>Is the instrument capable of solving the problem it seeks to address?</a:t>
            </a:r>
            <a:endParaRPr lang="en-US" b="1" kern="0" dirty="0">
              <a:solidFill>
                <a:srgbClr val="5F5F5F"/>
              </a:solidFill>
              <a:latin typeface="Calibri" pitchFamily="34" charset="0"/>
              <a:cs typeface="Calibri" pitchFamily="34" charset="0"/>
            </a:endParaRPr>
          </a:p>
        </p:txBody>
      </p:sp>
    </p:spTree>
    <p:extLst>
      <p:ext uri="{BB962C8B-B14F-4D97-AF65-F5344CB8AC3E}">
        <p14:creationId xmlns:p14="http://schemas.microsoft.com/office/powerpoint/2010/main" val="159543159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#2: Coordination &amp; Coherence </a:t>
            </a:r>
          </a:p>
        </p:txBody>
      </p:sp>
      <p:sp>
        <p:nvSpPr>
          <p:cNvPr id="3" name="Content Placeholder 2"/>
          <p:cNvSpPr>
            <a:spLocks noGrp="1"/>
          </p:cNvSpPr>
          <p:nvPr>
            <p:ph idx="1"/>
          </p:nvPr>
        </p:nvSpPr>
        <p:spPr>
          <a:xfrm>
            <a:off x="387448" y="2326869"/>
            <a:ext cx="4142359" cy="4376583"/>
          </a:xfrm>
        </p:spPr>
        <p:txBody>
          <a:bodyPr/>
          <a:lstStyle/>
          <a:p>
            <a:r>
              <a:rPr lang="en-US" dirty="0" smtClean="0"/>
              <a:t>Does it improve overall policy coherence?</a:t>
            </a:r>
          </a:p>
          <a:p>
            <a:r>
              <a:rPr lang="en-US" dirty="0" smtClean="0"/>
              <a:t>Does the program duplicate benefits or target the same beneficiaries as an existing program does?</a:t>
            </a:r>
          </a:p>
          <a:p>
            <a:r>
              <a:rPr lang="en-US" dirty="0" smtClean="0"/>
              <a:t>Does ‘stretching’, ‘layering’, ‘patching’ to the existing program change  the underlying incentives?</a:t>
            </a:r>
          </a:p>
          <a:p>
            <a:endParaRPr lang="en-US" dirty="0" smtClean="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8</a:t>
            </a:fld>
            <a:endParaRPr lang="en-AU" dirty="0"/>
          </a:p>
        </p:txBody>
      </p:sp>
      <p:sp>
        <p:nvSpPr>
          <p:cNvPr id="5" name="Content Placeholder 2"/>
          <p:cNvSpPr txBox="1">
            <a:spLocks/>
          </p:cNvSpPr>
          <p:nvPr/>
        </p:nvSpPr>
        <p:spPr bwMode="auto">
          <a:xfrm>
            <a:off x="4773229" y="1844824"/>
            <a:ext cx="4142359" cy="6888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spAutoFit/>
          </a:bodyPr>
          <a:lstStyle>
            <a:lvl1pPr marL="342900" indent="-342900" algn="l" defTabSz="-13873163" rtl="0" eaLnBrk="1" fontAlgn="base" hangingPunct="1">
              <a:spcBef>
                <a:spcPct val="20000"/>
              </a:spcBef>
              <a:spcAft>
                <a:spcPct val="0"/>
              </a:spcAft>
              <a:buClr>
                <a:srgbClr val="000099"/>
              </a:buClr>
              <a:buFont typeface="Monotype Sorts"/>
              <a:buBlip>
                <a:blip r:embed="rId3"/>
              </a:buBlip>
              <a:defRPr sz="2400">
                <a:solidFill>
                  <a:srgbClr val="5F5F5F"/>
                </a:solidFill>
                <a:latin typeface="Calibri" pitchFamily="34" charset="0"/>
                <a:ea typeface="+mn-ea"/>
                <a:cs typeface="Calibri" pitchFamily="34" charset="0"/>
              </a:defRPr>
            </a:lvl1pPr>
            <a:lvl2pPr marL="742950" indent="-285750" algn="l" defTabSz="-13873163" rtl="0" eaLnBrk="1" fontAlgn="base" hangingPunct="1">
              <a:spcBef>
                <a:spcPct val="20000"/>
              </a:spcBef>
              <a:spcAft>
                <a:spcPct val="0"/>
              </a:spcAft>
              <a:buClr>
                <a:srgbClr val="000099"/>
              </a:buClr>
              <a:buFont typeface="Monotype Sorts"/>
              <a:buBlip>
                <a:blip r:embed="rId3"/>
              </a:buBlip>
              <a:defRPr kumimoji="1" sz="2400">
                <a:solidFill>
                  <a:srgbClr val="5F5F5F"/>
                </a:solidFill>
                <a:latin typeface="Calibri" pitchFamily="34" charset="0"/>
                <a:cs typeface="Calibri" pitchFamily="34" charset="0"/>
              </a:defRPr>
            </a:lvl2pPr>
            <a:lvl3pPr marL="1143000" indent="-228600" algn="l" defTabSz="-13873163" rtl="0" eaLnBrk="1" fontAlgn="base" hangingPunct="1">
              <a:spcBef>
                <a:spcPct val="20000"/>
              </a:spcBef>
              <a:spcAft>
                <a:spcPct val="0"/>
              </a:spcAft>
              <a:buClr>
                <a:srgbClr val="000099"/>
              </a:buClr>
              <a:buFont typeface="Monotype Sorts"/>
              <a:buBlip>
                <a:blip r:embed="rId4"/>
              </a:buBlip>
              <a:defRPr kumimoji="1" sz="2400">
                <a:solidFill>
                  <a:srgbClr val="5F5F5F"/>
                </a:solidFill>
                <a:latin typeface="Calibri" pitchFamily="34" charset="0"/>
                <a:cs typeface="Calibri" pitchFamily="34" charset="0"/>
              </a:defRPr>
            </a:lvl3pPr>
            <a:lvl4pPr marL="1600200" indent="-228600" algn="l" defTabSz="-13873163" rtl="0" eaLnBrk="1" fontAlgn="base" hangingPunct="1">
              <a:spcBef>
                <a:spcPct val="20000"/>
              </a:spcBef>
              <a:spcAft>
                <a:spcPct val="0"/>
              </a:spcAft>
              <a:buClr>
                <a:srgbClr val="000099"/>
              </a:buClr>
              <a:buBlip>
                <a:blip r:embed="rId4"/>
              </a:buBlip>
              <a:defRPr kumimoji="1" sz="2200">
                <a:solidFill>
                  <a:srgbClr val="5F5F5F"/>
                </a:solidFill>
                <a:latin typeface="Calibri" pitchFamily="34" charset="0"/>
                <a:cs typeface="Calibri" pitchFamily="34" charset="0"/>
              </a:defRPr>
            </a:lvl4pPr>
            <a:lvl5pPr marL="2057400" indent="-228600" algn="l" defTabSz="-13873163" rtl="0" eaLnBrk="1" fontAlgn="base" hangingPunct="1">
              <a:spcBef>
                <a:spcPct val="20000"/>
              </a:spcBef>
              <a:spcAft>
                <a:spcPct val="0"/>
              </a:spcAft>
              <a:buClr>
                <a:srgbClr val="000099"/>
              </a:buClr>
              <a:buBlip>
                <a:blip r:embed="rId5"/>
              </a:buBlip>
              <a:defRPr kumimoji="1" sz="2200">
                <a:solidFill>
                  <a:srgbClr val="000099"/>
                </a:solidFill>
                <a:latin typeface="Calibri" pitchFamily="34" charset="0"/>
                <a:cs typeface="Calibri" pitchFamily="34" charset="0"/>
              </a:defRPr>
            </a:lvl5pPr>
            <a:lvl6pPr marL="3036888" indent="-419100" algn="l" eaLnBrk="1" fontAlgn="base" hangingPunct="1">
              <a:spcBef>
                <a:spcPct val="20000"/>
              </a:spcBef>
              <a:spcAft>
                <a:spcPct val="0"/>
              </a:spcAft>
              <a:buClr>
                <a:srgbClr val="000099">
                  <a:alpha val="100000"/>
                </a:srgbClr>
              </a:buClr>
              <a:buBlip>
                <a:blip r:embed="rId6"/>
              </a:buBlip>
              <a:defRPr kumimoji="1" sz="2200">
                <a:solidFill>
                  <a:srgbClr val="000099">
                    <a:alpha val="100000"/>
                  </a:srgbClr>
                </a:solidFill>
                <a:latin typeface="+mn-lt"/>
              </a:defRPr>
            </a:lvl6pPr>
            <a:lvl7pPr marL="3494088" indent="-419100" algn="l" eaLnBrk="1" fontAlgn="base" hangingPunct="1">
              <a:spcBef>
                <a:spcPct val="20000"/>
              </a:spcBef>
              <a:spcAft>
                <a:spcPct val="0"/>
              </a:spcAft>
              <a:buClr>
                <a:srgbClr val="000099">
                  <a:alpha val="100000"/>
                </a:srgbClr>
              </a:buClr>
              <a:buBlip>
                <a:blip r:embed="rId6"/>
              </a:buBlip>
              <a:defRPr kumimoji="1" sz="2200">
                <a:solidFill>
                  <a:srgbClr val="000099">
                    <a:alpha val="100000"/>
                  </a:srgbClr>
                </a:solidFill>
                <a:latin typeface="+mn-lt"/>
              </a:defRPr>
            </a:lvl7pPr>
            <a:lvl8pPr marL="3951288" indent="-419100" algn="l" eaLnBrk="1" fontAlgn="base" hangingPunct="1">
              <a:spcBef>
                <a:spcPct val="20000"/>
              </a:spcBef>
              <a:spcAft>
                <a:spcPct val="0"/>
              </a:spcAft>
              <a:buClr>
                <a:srgbClr val="000099">
                  <a:alpha val="100000"/>
                </a:srgbClr>
              </a:buClr>
              <a:buBlip>
                <a:blip r:embed="rId6"/>
              </a:buBlip>
              <a:defRPr kumimoji="1" sz="2200">
                <a:solidFill>
                  <a:srgbClr val="000099">
                    <a:alpha val="100000"/>
                  </a:srgbClr>
                </a:solidFill>
                <a:latin typeface="+mn-lt"/>
              </a:defRPr>
            </a:lvl8pPr>
            <a:lvl9pPr marL="4408488" indent="-419100" algn="l" eaLnBrk="1" fontAlgn="base" hangingPunct="1">
              <a:spcBef>
                <a:spcPct val="20000"/>
              </a:spcBef>
              <a:spcAft>
                <a:spcPct val="0"/>
              </a:spcAft>
              <a:buClr>
                <a:srgbClr val="000099">
                  <a:alpha val="100000"/>
                </a:srgbClr>
              </a:buClr>
              <a:buBlip>
                <a:blip r:embed="rId6"/>
              </a:buBlip>
              <a:defRPr kumimoji="1" sz="2200">
                <a:solidFill>
                  <a:srgbClr val="000099">
                    <a:alpha val="100000"/>
                  </a:srgbClr>
                </a:solidFill>
                <a:latin typeface="+mn-lt"/>
              </a:defRPr>
            </a:lvl9pPr>
          </a:lstStyle>
          <a:p>
            <a:pPr marL="0" indent="0" algn="ctr">
              <a:buNone/>
            </a:pPr>
            <a:r>
              <a:rPr lang="en-US" i="1" u="sng" kern="0" dirty="0" smtClean="0"/>
              <a:t>Examples</a:t>
            </a:r>
          </a:p>
          <a:p>
            <a:r>
              <a:rPr lang="en-US" kern="0" dirty="0" smtClean="0"/>
              <a:t> Some state health insurance programs in India target the same beneficiaries as the national programs</a:t>
            </a:r>
          </a:p>
          <a:p>
            <a:r>
              <a:rPr lang="en-US" kern="0" dirty="0" smtClean="0"/>
              <a:t>Seemingly innocuous changes, layered ineffectively, to how doctors were paid altered the incentives and increased health spending in Vietnam by 40% between 2005-07</a:t>
            </a:r>
          </a:p>
          <a:p>
            <a:endParaRPr lang="en-US" kern="0" dirty="0" smtClean="0"/>
          </a:p>
          <a:p>
            <a:endParaRPr lang="en-US" kern="0" dirty="0" smtClean="0"/>
          </a:p>
          <a:p>
            <a:endParaRPr lang="en-US" kern="0" dirty="0" smtClean="0"/>
          </a:p>
          <a:p>
            <a:endParaRPr lang="en-US" kern="0" dirty="0" smtClean="0"/>
          </a:p>
          <a:p>
            <a:endParaRPr lang="en-US" kern="0" dirty="0"/>
          </a:p>
        </p:txBody>
      </p:sp>
      <p:sp>
        <p:nvSpPr>
          <p:cNvPr id="6" name="TextBox 5"/>
          <p:cNvSpPr txBox="1"/>
          <p:nvPr/>
        </p:nvSpPr>
        <p:spPr>
          <a:xfrm>
            <a:off x="474663" y="1052736"/>
            <a:ext cx="8382000" cy="830997"/>
          </a:xfrm>
          <a:prstGeom prst="rect">
            <a:avLst/>
          </a:prstGeom>
          <a:noFill/>
        </p:spPr>
        <p:txBody>
          <a:bodyPr wrap="square" rtlCol="0">
            <a:spAutoFit/>
          </a:bodyPr>
          <a:lstStyle/>
          <a:p>
            <a:pPr marL="342900" lvl="0" indent="-342900" defTabSz="-13873163" fontAlgn="base">
              <a:spcBef>
                <a:spcPct val="20000"/>
              </a:spcBef>
              <a:spcAft>
                <a:spcPct val="0"/>
              </a:spcAft>
              <a:buClr>
                <a:srgbClr val="000099"/>
              </a:buClr>
              <a:buBlip>
                <a:blip r:embed="rId3"/>
              </a:buBlip>
            </a:pPr>
            <a:r>
              <a:rPr lang="en-US" b="1" kern="0" dirty="0" smtClean="0">
                <a:solidFill>
                  <a:srgbClr val="5F5F5F"/>
                </a:solidFill>
                <a:latin typeface="Calibri" pitchFamily="34" charset="0"/>
                <a:cs typeface="Calibri" pitchFamily="34" charset="0"/>
              </a:rPr>
              <a:t>Is the instrument coordinated with the existing design architecture of the program?</a:t>
            </a:r>
            <a:endParaRPr lang="en-US" b="1" kern="0" dirty="0">
              <a:solidFill>
                <a:srgbClr val="5F5F5F"/>
              </a:solidFill>
              <a:latin typeface="Calibri" pitchFamily="34" charset="0"/>
              <a:cs typeface="Calibri" pitchFamily="34" charset="0"/>
            </a:endParaRPr>
          </a:p>
        </p:txBody>
      </p:sp>
    </p:spTree>
    <p:extLst>
      <p:ext uri="{BB962C8B-B14F-4D97-AF65-F5344CB8AC3E}">
        <p14:creationId xmlns:p14="http://schemas.microsoft.com/office/powerpoint/2010/main" val="10586903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#3: Institutional Pre-requisites</a:t>
            </a:r>
            <a:endParaRPr lang="en-US" dirty="0"/>
          </a:p>
        </p:txBody>
      </p:sp>
      <p:sp>
        <p:nvSpPr>
          <p:cNvPr id="3" name="Content Placeholder 2"/>
          <p:cNvSpPr>
            <a:spLocks noGrp="1"/>
          </p:cNvSpPr>
          <p:nvPr>
            <p:ph idx="1"/>
          </p:nvPr>
        </p:nvSpPr>
        <p:spPr>
          <a:xfrm>
            <a:off x="295623" y="908720"/>
            <a:ext cx="8740080" cy="6592574"/>
          </a:xfrm>
        </p:spPr>
        <p:txBody>
          <a:bodyPr/>
          <a:lstStyle/>
          <a:p>
            <a:r>
              <a:rPr lang="en-US" b="1" dirty="0" smtClean="0"/>
              <a:t>Does the government have the pre-requisites to implement and manage the tool?</a:t>
            </a:r>
          </a:p>
          <a:p>
            <a:r>
              <a:rPr lang="en-US" dirty="0" smtClean="0"/>
              <a:t>Each tool has  unique institutional and organizational pre-requisites that must be satisfied if the tool is to be effective. </a:t>
            </a:r>
          </a:p>
          <a:p>
            <a:pPr lvl="1"/>
            <a:r>
              <a:rPr lang="en-US" dirty="0" smtClean="0"/>
              <a:t>The absence of these  pre-requisites reduces its efficacy to address the problem</a:t>
            </a:r>
          </a:p>
          <a:p>
            <a:pPr lvl="1"/>
            <a:r>
              <a:rPr lang="en-US" dirty="0" smtClean="0"/>
              <a:t>Moreover, new  spending or new programs anchors material interests of stakeholders, which in future reform iterations are difficult to overcome. </a:t>
            </a:r>
          </a:p>
          <a:p>
            <a:pPr lvl="1"/>
            <a:r>
              <a:rPr lang="en-US" dirty="0" smtClean="0"/>
              <a:t>Most social policy challenges are complex and country-specific: Policy Mimesis and isomorphism does not lend itself easily.</a:t>
            </a:r>
          </a:p>
          <a:p>
            <a:pPr lvl="2"/>
            <a:r>
              <a:rPr lang="en-US" dirty="0" smtClean="0"/>
              <a:t>The operating context and political economy considerations must be accommodated. </a:t>
            </a:r>
          </a:p>
          <a:p>
            <a:pPr lvl="1"/>
            <a:endParaRPr lang="en-US" dirty="0" smtClean="0"/>
          </a:p>
          <a:p>
            <a:pPr lvl="1"/>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r>
              <a:rPr lang="en-AU" smtClean="0"/>
              <a:t>Bali &amp; Ramesh #</a:t>
            </a:r>
            <a:fld id="{64C0FD7D-2CE4-43B3-937E-583448BFA903}" type="slidenum">
              <a:rPr lang="en-AU" smtClean="0"/>
              <a:pPr>
                <a:defRPr/>
              </a:pPr>
              <a:t>9</a:t>
            </a:fld>
            <a:endParaRPr lang="en-AU" dirty="0"/>
          </a:p>
        </p:txBody>
      </p:sp>
    </p:spTree>
    <p:extLst>
      <p:ext uri="{BB962C8B-B14F-4D97-AF65-F5344CB8AC3E}">
        <p14:creationId xmlns:p14="http://schemas.microsoft.com/office/powerpoint/2010/main" val="52370309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blank">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anchor="t" compatLnSpc="1">
        <a:spAutoFit/>
      </a:bodyPr>
      <a:lstStyle>
        <a:defPPr marL="1427163" marR="0" indent="-233363" algn="l" defTabSz="914400" rtl="0" eaLnBrk="0" fontAlgn="base" latinLnBrk="0" hangingPunct="0">
          <a:lnSpc>
            <a:spcPct val="100000"/>
          </a:lnSpc>
          <a:spcBef>
            <a:spcPct val="20000"/>
          </a:spcBef>
          <a:spcAft>
            <a:spcPct val="0"/>
          </a:spcAft>
          <a:buClr>
            <a:srgbClr val="000099">
              <a:alpha val="100000"/>
            </a:srgbClr>
          </a:buClr>
          <a:buBlip>
            <a:blip xmlns:r="http://schemas.openxmlformats.org/officeDocument/2006/relationships" r:embed="rId1"/>
          </a:buBlip>
          <a:tabLst/>
          <a:defRPr kumimoji="1" lang="en-AU" sz="2500" b="0" i="0" u="none" strike="noStrike" baseline="0">
            <a:solidFill>
              <a:srgbClr val="0033CC">
                <a:alpha val="100000"/>
              </a:srgbClr>
            </a:solidFill>
            <a:effectLst/>
            <a:latin typeface="Arial"/>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anchor="t" compatLnSpc="1">
        <a:spAutoFit/>
      </a:bodyPr>
      <a:lstStyle>
        <a:defPPr marL="1427163" marR="0" indent="-233363" algn="l" defTabSz="914400" rtl="0" eaLnBrk="0" fontAlgn="base" latinLnBrk="0" hangingPunct="0">
          <a:lnSpc>
            <a:spcPct val="100000"/>
          </a:lnSpc>
          <a:spcBef>
            <a:spcPct val="20000"/>
          </a:spcBef>
          <a:spcAft>
            <a:spcPct val="0"/>
          </a:spcAft>
          <a:buClr>
            <a:srgbClr val="000099">
              <a:alpha val="100000"/>
            </a:srgbClr>
          </a:buClr>
          <a:buBlip>
            <a:blip xmlns:r="http://schemas.openxmlformats.org/officeDocument/2006/relationships" r:embed="rId1"/>
          </a:buBlip>
          <a:tabLst/>
          <a:defRPr kumimoji="1" lang="en-AU" sz="2500" b="0" i="0" u="none" strike="noStrike" baseline="0">
            <a:solidFill>
              <a:srgbClr val="0033CC">
                <a:alpha val="100000"/>
              </a:srgbClr>
            </a:solidFill>
            <a:effectLst/>
            <a:latin typeface="Arial"/>
          </a:defRPr>
        </a:defPPr>
      </a:lstStyle>
    </a:lnDef>
  </a:objectDefaults>
  <a:extraClrSchemeLst>
    <a:extraClrScheme>
      <a:clrScheme name="blank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blank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blank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blank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3" id="{F38F0E16-6277-4DF3-9C11-399A0537D972}" vid="{3A421E5A-7F21-46B1-8073-E1E67A4F92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1947</Words>
  <Application>Microsoft Macintosh PowerPoint</Application>
  <PresentationFormat>On-screen Show (4:3)</PresentationFormat>
  <Paragraphs>168</Paragraphs>
  <Slides>15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Calibri</vt:lpstr>
      <vt:lpstr>Cambria</vt:lpstr>
      <vt:lpstr>Monotype Sorts</vt:lpstr>
      <vt:lpstr>ＭＳ 明朝</vt:lpstr>
      <vt:lpstr>SimSun</vt:lpstr>
      <vt:lpstr>Times New Roman</vt:lpstr>
      <vt:lpstr>Arial</vt:lpstr>
      <vt:lpstr>blank</vt:lpstr>
      <vt:lpstr>PowerPoint Presentation</vt:lpstr>
      <vt:lpstr>Outline and Argument</vt:lpstr>
      <vt:lpstr>Outline &amp; Argument</vt:lpstr>
      <vt:lpstr>Outline &amp; Argument</vt:lpstr>
      <vt:lpstr>Definitional Caveats</vt:lpstr>
      <vt:lpstr>Broad Overview of the Literature</vt:lpstr>
      <vt:lpstr>Check # 1: Instrumentality &amp; Policy Goals</vt:lpstr>
      <vt:lpstr>Check #2: Coordination &amp; Coherence </vt:lpstr>
      <vt:lpstr>Check #3: Institutional Pre-requisites</vt:lpstr>
      <vt:lpstr>Check #3: Institutional Pre-requisites</vt:lpstr>
      <vt:lpstr>Check# 4: Policy Capacity</vt:lpstr>
      <vt:lpstr>Check# 4: Policy Capacity</vt:lpstr>
      <vt:lpstr>Check #4: Policy Capacity</vt:lpstr>
      <vt:lpstr>Check #5: Parametric or Systemic Calibration</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2016-07-15T10:49:42Z</cp:lastPrinted>
  <dcterms:created xsi:type="dcterms:W3CDTF">2014-02-21T02:04:43Z</dcterms:created>
  <dcterms:modified xsi:type="dcterms:W3CDTF">2016-08-24T14:57:54Z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-1390300758</vt:i4>
  </property>
  <property fmtid="{D5CDD505-2E9C-101B-9397-08002B2CF9AE}" pid="3" name="_NewReviewCycle">
    <vt:lpwstr/>
  </property>
</Properties>
</file>