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77" r:id="rId3"/>
    <p:sldId id="257" r:id="rId4"/>
    <p:sldId id="258" r:id="rId5"/>
    <p:sldId id="259" r:id="rId6"/>
    <p:sldId id="274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6" r:id="rId17"/>
    <p:sldId id="278" r:id="rId18"/>
    <p:sldId id="279" r:id="rId19"/>
    <p:sldId id="273" r:id="rId20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0EEDC5-0B90-4F51-8587-46A9D33E5686}" type="datetimeFigureOut">
              <a:rPr lang="en-US"/>
              <a:pPr>
                <a:defRPr/>
              </a:pPr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A8FCDC-033C-4F1B-AD83-7A4804F33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67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9827A-81E8-4512-AFE5-9DE62ED4D60D}" type="datetimeFigureOut">
              <a:rPr lang="en-US"/>
              <a:pPr>
                <a:defRPr/>
              </a:pPr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20154-C935-4F5A-B6D1-2C880529A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4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EC83A-CADA-4DB4-80BF-A807BA4068C9}" type="datetimeFigureOut">
              <a:rPr lang="en-US"/>
              <a:pPr>
                <a:defRPr/>
              </a:pPr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9CF61-1663-4D1F-BFD6-71F1EF6D7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B22AF-2F43-4339-8FAF-2A00BCC77CDA}" type="datetimeFigureOut">
              <a:rPr lang="en-US"/>
              <a:pPr>
                <a:defRPr/>
              </a:pPr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9AE20-B55D-4A55-BBA9-0A597BB8A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2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C43BB-D948-4F38-A8A8-EF6243621EAF}" type="datetimeFigureOut">
              <a:rPr lang="en-US"/>
              <a:pPr>
                <a:defRPr/>
              </a:pPr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48FAF-A1C5-46B3-A772-F23ECEAA2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A416B-9313-4F33-9482-AD49222E6E30}" type="datetimeFigureOut">
              <a:rPr lang="en-US"/>
              <a:pPr>
                <a:defRPr/>
              </a:pPr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2E716-9DDB-496F-B366-265A80B8F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53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75E3-BA01-4400-9814-E67DBD428693}" type="datetimeFigureOut">
              <a:rPr lang="en-US"/>
              <a:pPr>
                <a:defRPr/>
              </a:pPr>
              <a:t>8/23/2016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7907-0A73-4BA2-B30A-3E89487D0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0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8EC71-3D2D-4A6A-A2C1-201D42C47F6C}" type="datetimeFigureOut">
              <a:rPr lang="en-US"/>
              <a:pPr>
                <a:defRPr/>
              </a:pPr>
              <a:t>8/23/2016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26350-6D09-4931-9D21-1EBFA50E3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2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44A29-D823-472E-9F6F-49EB48EDE1CC}" type="datetimeFigureOut">
              <a:rPr lang="en-US"/>
              <a:pPr>
                <a:defRPr/>
              </a:pPr>
              <a:t>8/23/2016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9A628-11DB-41EF-8E7D-C6FC064C8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67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BB260-7873-4457-9E2C-76E797A21E53}" type="datetimeFigureOut">
              <a:rPr lang="en-US"/>
              <a:pPr>
                <a:defRPr/>
              </a:pPr>
              <a:t>8/23/2016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0932-A1A6-4203-A541-6E181D349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84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0BCE-B12E-4845-A924-1329A140F7C2}" type="datetimeFigureOut">
              <a:rPr lang="en-US"/>
              <a:pPr>
                <a:defRPr/>
              </a:pPr>
              <a:t>8/23/2016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0060E-07A7-4718-8479-F19B9DAE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6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859F5-9F14-458C-8D1C-BA62D7A40D5D}" type="datetimeFigureOut">
              <a:rPr lang="en-US"/>
              <a:pPr>
                <a:defRPr/>
              </a:pPr>
              <a:t>8/23/2016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A89B4-8CCE-4572-AEB9-35434046F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5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C1BE4-E266-4135-A042-A639A80C57D3}" type="datetimeFigureOut">
              <a:rPr lang="en-US"/>
              <a:pPr>
                <a:defRPr/>
              </a:pPr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07E796-7855-4A19-8FD0-8CA98A032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924800" cy="2133600"/>
          </a:xfrm>
        </p:spPr>
        <p:txBody>
          <a:bodyPr/>
          <a:lstStyle/>
          <a:p>
            <a:pPr eaLnBrk="1" hangingPunct="1"/>
            <a:r>
              <a:rPr lang="en-US" altLang="en-US" smtClean="0"/>
              <a:t>Academia vs Internet: </a:t>
            </a:r>
            <a:br>
              <a:rPr lang="en-US" altLang="en-US" smtClean="0"/>
            </a:br>
            <a:r>
              <a:rPr lang="en-US" altLang="en-US" smtClean="0"/>
              <a:t>New Issue Attention </a:t>
            </a:r>
            <a:br>
              <a:rPr lang="en-US" altLang="en-US" smtClean="0"/>
            </a:br>
            <a:r>
              <a:rPr lang="en-US" altLang="en-US" smtClean="0"/>
              <a:t>(Mega-) Cycle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191000"/>
            <a:ext cx="6400800" cy="175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b="1" dirty="0" smtClean="0"/>
              <a:t>SPPN Conference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 smtClean="0"/>
              <a:t>Lee Kuan Yew School of Public Policy, NUS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 smtClean="0"/>
              <a:t>Singapore, August 27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Countries Analyzed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791200"/>
          </a:xfrm>
        </p:spPr>
        <p:txBody>
          <a:bodyPr/>
          <a:lstStyle/>
          <a:p>
            <a:pPr eaLnBrk="1" hangingPunct="1"/>
            <a:r>
              <a:rPr lang="en-US" altLang="en-US" smtClean="0"/>
              <a:t>Australia – “reactionary” academia vs the Internet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10000"/>
            <a:ext cx="7162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47800"/>
            <a:ext cx="4800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Countries Analyzed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562600"/>
          </a:xfrm>
        </p:spPr>
        <p:txBody>
          <a:bodyPr/>
          <a:lstStyle/>
          <a:p>
            <a:pPr eaLnBrk="1" hangingPunct="1"/>
            <a:r>
              <a:rPr lang="en-US" altLang="en-US" smtClean="0"/>
              <a:t>France – academia in “sleep mode”</a:t>
            </a: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505200"/>
            <a:ext cx="74676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76400"/>
            <a:ext cx="4572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Countries Analyzed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/>
          <a:lstStyle/>
          <a:p>
            <a:pPr eaLnBrk="1" hangingPunct="1"/>
            <a:r>
              <a:rPr lang="en-US" altLang="en-US" smtClean="0"/>
              <a:t>Spain – good predictive power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000"/>
            <a:ext cx="57912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572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Countries Analyzed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562600"/>
          </a:xfrm>
        </p:spPr>
        <p:txBody>
          <a:bodyPr/>
          <a:lstStyle/>
          <a:p>
            <a:pPr eaLnBrk="1" hangingPunct="1"/>
            <a:r>
              <a:rPr lang="en-US" altLang="en-US" smtClean="0"/>
              <a:t>Italy – good predictive power 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05200"/>
            <a:ext cx="6710363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038" y="1600200"/>
            <a:ext cx="4876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Countries Analyzed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pPr eaLnBrk="1" hangingPunct="1"/>
            <a:r>
              <a:rPr lang="en-US" altLang="en-US" smtClean="0"/>
              <a:t>Poland – weak and inconsistent predictive power of academia vs. internet-driven cycles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438400"/>
            <a:ext cx="46101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4342" name="Object 2"/>
          <p:cNvGraphicFramePr>
            <a:graphicFrameLocks noChangeAspect="1"/>
          </p:cNvGraphicFramePr>
          <p:nvPr/>
        </p:nvGraphicFramePr>
        <p:xfrm>
          <a:off x="1600200" y="4267200"/>
          <a:ext cx="554355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Graph system" r:id="rId4" imgW="4381556" imgH="2562300" progId="GraphFile">
                  <p:embed/>
                </p:oleObj>
              </mc:Choice>
              <mc:Fallback>
                <p:oleObj name="Graph system" r:id="rId4" imgW="4381556" imgH="2562300" progId="GraphFil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267200"/>
                        <a:ext cx="554355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Intermediary Findings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5638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Given an average of 2-year publication review time lag,  </a:t>
            </a:r>
            <a:r>
              <a:rPr lang="en-US" altLang="en-US" u="sng" dirty="0" smtClean="0"/>
              <a:t>Canada, Spain and Italy</a:t>
            </a:r>
            <a:r>
              <a:rPr lang="en-US" altLang="en-US" dirty="0" smtClean="0"/>
              <a:t> appear to have </a:t>
            </a:r>
            <a:r>
              <a:rPr lang="en-US" altLang="en-US" b="1" i="1" dirty="0" smtClean="0"/>
              <a:t>good academic predictive power</a:t>
            </a:r>
            <a:r>
              <a:rPr lang="en-US" altLang="en-US" dirty="0" smtClean="0"/>
              <a:t>: Canada &amp; Spain – 2 years each, while Italy – 3 years.</a:t>
            </a:r>
          </a:p>
          <a:p>
            <a:pPr eaLnBrk="1" hangingPunct="1"/>
            <a:r>
              <a:rPr lang="en-US" altLang="en-US" u="sng" dirty="0" smtClean="0"/>
              <a:t>Australia, France, Kazakhstan, Poland &amp; UK</a:t>
            </a:r>
            <a:r>
              <a:rPr lang="en-US" altLang="en-US" dirty="0" smtClean="0"/>
              <a:t> appear to be lagging in terms of academic power to predict the Internet driven attention cycles in corruption: “sleep mode” in the UK &amp; </a:t>
            </a:r>
            <a:r>
              <a:rPr lang="en-US" altLang="en-US" dirty="0" smtClean="0"/>
              <a:t>FR </a:t>
            </a:r>
            <a:r>
              <a:rPr lang="en-US" altLang="en-US" dirty="0" smtClean="0"/>
              <a:t>vs. reactionary academia in KAZ, AUS &amp; </a:t>
            </a:r>
            <a:r>
              <a:rPr lang="en-US" altLang="en-US" dirty="0" smtClean="0"/>
              <a:t>POL</a:t>
            </a:r>
            <a:endParaRPr lang="en-US" alt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dirty="0"/>
              <a:t>C</a:t>
            </a:r>
            <a:r>
              <a:rPr lang="en-US" altLang="en-US" dirty="0" smtClean="0"/>
              <a:t>ontent analysis</a:t>
            </a:r>
            <a:endParaRPr lang="en-US" alt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altLang="en-US" dirty="0" smtClean="0"/>
              <a:t>Due to time limitations, two countries are chosen for (more detailed) comparative content analysis – </a:t>
            </a:r>
            <a:r>
              <a:rPr lang="en-US" altLang="en-US" dirty="0" smtClean="0"/>
              <a:t>Italy and Spain.</a:t>
            </a:r>
          </a:p>
          <a:p>
            <a:r>
              <a:rPr lang="en-US" altLang="en-US" b="1" i="1" dirty="0" smtClean="0"/>
              <a:t>Actors</a:t>
            </a:r>
            <a:r>
              <a:rPr lang="en-US" altLang="en-US" dirty="0" smtClean="0"/>
              <a:t>: </a:t>
            </a:r>
            <a:r>
              <a:rPr lang="en-US" altLang="en-US" u="sng" dirty="0" smtClean="0"/>
              <a:t>Italy</a:t>
            </a:r>
            <a:r>
              <a:rPr lang="en-US" altLang="en-US" dirty="0" smtClean="0"/>
              <a:t> – primary (prosecutors, judges, parliamentarians); regular (investors, Vatican commission, US SEC, police, tax police, finance police, Audit Court;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</a:t>
            </a:r>
            <a:r>
              <a:rPr lang="en-US" altLang="en-US" u="sng" dirty="0" smtClean="0"/>
              <a:t>Spain</a:t>
            </a:r>
            <a:r>
              <a:rPr lang="en-US" altLang="en-US" dirty="0" smtClean="0"/>
              <a:t> – prosecutors, judges, opposition, NGOs</a:t>
            </a:r>
          </a:p>
          <a:p>
            <a:r>
              <a:rPr lang="en-US" altLang="en-US" b="1" i="1" dirty="0" smtClean="0"/>
              <a:t>Public opinion</a:t>
            </a:r>
            <a:r>
              <a:rPr lang="en-US" altLang="en-US" dirty="0" smtClean="0"/>
              <a:t>: greater weight in Italy vs Spain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dirty="0" smtClean="0"/>
              <a:t>Content analysis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257800"/>
          </a:xfrm>
        </p:spPr>
        <p:txBody>
          <a:bodyPr/>
          <a:lstStyle/>
          <a:p>
            <a:r>
              <a:rPr lang="en-US" b="1" i="1" dirty="0" smtClean="0"/>
              <a:t>“Anchoring” </a:t>
            </a:r>
            <a:r>
              <a:rPr lang="en-US" dirty="0" smtClean="0"/>
              <a:t>and </a:t>
            </a:r>
            <a:r>
              <a:rPr lang="en-US" b="1" i="1" dirty="0" smtClean="0"/>
              <a:t>“focusing”</a:t>
            </a:r>
            <a:r>
              <a:rPr lang="en-US" dirty="0" smtClean="0"/>
              <a:t> events:</a:t>
            </a:r>
          </a:p>
          <a:p>
            <a:r>
              <a:rPr lang="en-US" u="sng" dirty="0" smtClean="0"/>
              <a:t>Italy</a:t>
            </a:r>
            <a:r>
              <a:rPr lang="en-US" dirty="0" smtClean="0"/>
              <a:t> – 3 focusing events; greater corporate lobby influence domestically and unethical behavior in some of developing nations; scandals with </a:t>
            </a:r>
            <a:r>
              <a:rPr lang="en-US" dirty="0" smtClean="0"/>
              <a:t>political figures are observed often</a:t>
            </a:r>
          </a:p>
          <a:p>
            <a:r>
              <a:rPr lang="en-US" u="sng" dirty="0" smtClean="0"/>
              <a:t>Spain</a:t>
            </a:r>
            <a:r>
              <a:rPr lang="en-US" dirty="0" smtClean="0"/>
              <a:t> – 1 focusing event; greater impact of domestically produced political scandals; high attention and criticism to Prime minister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52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Content analysis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/>
          <a:lstStyle/>
          <a:p>
            <a:r>
              <a:rPr lang="en-US" b="1" i="1" dirty="0" smtClean="0"/>
              <a:t>Types of corrupt behavior</a:t>
            </a:r>
          </a:p>
          <a:p>
            <a:r>
              <a:rPr lang="en-US" u="sng" dirty="0" smtClean="0"/>
              <a:t>Italy</a:t>
            </a:r>
            <a:r>
              <a:rPr lang="en-US" dirty="0" smtClean="0"/>
              <a:t> – corporate lobby and related corruption (strongest); bribery; procurement and contract; fraud; political party corruption; nepotism (low).</a:t>
            </a:r>
          </a:p>
          <a:p>
            <a:r>
              <a:rPr lang="en-US" u="sng" dirty="0" smtClean="0"/>
              <a:t>Spain</a:t>
            </a:r>
            <a:r>
              <a:rPr lang="en-US" dirty="0" smtClean="0"/>
              <a:t> – political party corruption (strongest), political corruption (high), corporate lobby, under-the-table payments, embezzled funds (low).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35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Conclusion &amp; Further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5486400"/>
          </a:xfrm>
        </p:spPr>
        <p:txBody>
          <a:bodyPr/>
          <a:lstStyle/>
          <a:p>
            <a:pPr eaLnBrk="1" hangingPunct="1"/>
            <a:r>
              <a:rPr lang="en-US" altLang="en-US" b="1" u="sng" dirty="0" smtClean="0"/>
              <a:t>Economic development status</a:t>
            </a:r>
            <a:r>
              <a:rPr lang="en-US" altLang="en-US" dirty="0" smtClean="0"/>
              <a:t>: not all developed economies appear to have scholars (epistemic communities) with sound skills in predicting coming cycles driven by the </a:t>
            </a:r>
            <a:r>
              <a:rPr lang="en-US" altLang="en-US" dirty="0" smtClean="0"/>
              <a:t>Internet</a:t>
            </a:r>
            <a:endParaRPr lang="en-US" altLang="en-US" dirty="0" smtClean="0"/>
          </a:p>
          <a:p>
            <a:pPr eaLnBrk="1" hangingPunct="1"/>
            <a:r>
              <a:rPr lang="en-US" altLang="en-US" b="1" u="sng" dirty="0" smtClean="0"/>
              <a:t>Inclusion of new actors and policy areas</a:t>
            </a:r>
            <a:r>
              <a:rPr lang="en-US" altLang="en-US" dirty="0" smtClean="0"/>
              <a:t>: other actors, e.g. think tanks, as well as new policy issues can be included </a:t>
            </a:r>
            <a:r>
              <a:rPr lang="en-US" altLang="en-US" dirty="0" smtClean="0"/>
              <a:t>to strengthen the validity of the new </a:t>
            </a:r>
            <a:r>
              <a:rPr lang="en-US" altLang="en-US" dirty="0" smtClean="0"/>
              <a:t>model.</a:t>
            </a:r>
          </a:p>
          <a:p>
            <a:pPr eaLnBrk="1" hangingPunct="1"/>
            <a:r>
              <a:rPr lang="en-US" altLang="en-US" dirty="0" smtClean="0"/>
              <a:t>Potential for developing into a mass-scale project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5181600"/>
          </a:xfrm>
        </p:spPr>
        <p:txBody>
          <a:bodyPr/>
          <a:lstStyle/>
          <a:p>
            <a:r>
              <a:rPr lang="en-US" i="1" dirty="0" smtClean="0"/>
              <a:t>Agenda-setting</a:t>
            </a:r>
            <a:r>
              <a:rPr lang="en-US" dirty="0" smtClean="0"/>
              <a:t>: the most critical policy cycle stage with issues emerging and competing for </a:t>
            </a:r>
            <a:r>
              <a:rPr lang="en-US" dirty="0" err="1" smtClean="0"/>
              <a:t>gov’s</a:t>
            </a:r>
            <a:r>
              <a:rPr lang="en-US" dirty="0" smtClean="0"/>
              <a:t> attention (Howlett et al. 2009; Wu et al. 2010); it recognizes the power of placing items into agenda and keeping others off the table (Mayo 2011).</a:t>
            </a:r>
          </a:p>
          <a:p>
            <a:pPr>
              <a:buFontTx/>
              <a:buChar char="-"/>
            </a:pPr>
            <a:r>
              <a:rPr lang="en-US" dirty="0" smtClean="0"/>
              <a:t>Political conflict (</a:t>
            </a:r>
            <a:r>
              <a:rPr lang="en-US" dirty="0" err="1" smtClean="0"/>
              <a:t>Schattschneider</a:t>
            </a:r>
            <a:r>
              <a:rPr lang="en-US" dirty="0" smtClean="0"/>
              <a:t> 1960)</a:t>
            </a:r>
          </a:p>
          <a:p>
            <a:pPr>
              <a:buFontTx/>
              <a:buChar char="-"/>
            </a:pPr>
            <a:r>
              <a:rPr lang="en-US" dirty="0" smtClean="0"/>
              <a:t>Issue characteristics (Cobb &amp; Elder 1983)</a:t>
            </a:r>
          </a:p>
          <a:p>
            <a:pPr>
              <a:buFontTx/>
              <a:buChar char="-"/>
            </a:pPr>
            <a:r>
              <a:rPr lang="en-US" dirty="0" smtClean="0"/>
              <a:t>Kingdon 1984, three streams &amp; focusing events</a:t>
            </a:r>
          </a:p>
          <a:p>
            <a:pPr>
              <a:buFontTx/>
              <a:buChar char="-"/>
            </a:pPr>
            <a:r>
              <a:rPr lang="en-US" dirty="0" smtClean="0"/>
              <a:t>Downs 1972, issue attention cycles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4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Downs original model (1972)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2117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In 1972, the Issue Attention Cycle model was officially published (Downs, 1972).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5 stages: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b="1" u="sng" dirty="0" smtClean="0"/>
              <a:t>Pre-problem stage</a:t>
            </a:r>
            <a:r>
              <a:rPr lang="en-US" dirty="0" smtClean="0"/>
              <a:t>: an undesirable social condition is not yet widely recognized by society, but some experts might already begin to understand it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Discovery and euphoric enthusiasm by society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Realizing the cost involved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Gradual waning of attention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Post-problem stage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Purpose of 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867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To explore what Downs only briefly suggested as </a:t>
            </a:r>
            <a:r>
              <a:rPr lang="en-US" b="1" u="sng" dirty="0" smtClean="0"/>
              <a:t>some possible time gap </a:t>
            </a:r>
            <a:r>
              <a:rPr lang="en-US" dirty="0" smtClean="0"/>
              <a:t>between  </a:t>
            </a:r>
            <a:r>
              <a:rPr lang="en-US" u="sng" dirty="0" smtClean="0"/>
              <a:t>stage 1</a:t>
            </a:r>
            <a:r>
              <a:rPr lang="en-US" dirty="0" smtClean="0"/>
              <a:t> (some experts begin to see the issue) &amp; </a:t>
            </a:r>
            <a:r>
              <a:rPr lang="en-US" u="sng" dirty="0" smtClean="0"/>
              <a:t>stage 2</a:t>
            </a:r>
            <a:r>
              <a:rPr lang="en-US" dirty="0" smtClean="0"/>
              <a:t> (discovery by society)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For the purpose of this project, “experts” are defined in the academic sense, e.g. scholars or academic experts and publishers.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Contribution (theory): move beyond the Downs model by offering a </a:t>
            </a:r>
            <a:r>
              <a:rPr lang="en-US" b="1" u="sng" dirty="0"/>
              <a:t>N</a:t>
            </a:r>
            <a:r>
              <a:rPr lang="en-US" b="1" u="sng" dirty="0" smtClean="0"/>
              <a:t>ew </a:t>
            </a:r>
            <a:r>
              <a:rPr lang="en-US" b="1" u="sng" dirty="0"/>
              <a:t>M</a:t>
            </a:r>
            <a:r>
              <a:rPr lang="en-US" b="1" u="sng" dirty="0" smtClean="0"/>
              <a:t>odel </a:t>
            </a:r>
            <a:r>
              <a:rPr lang="en-US" dirty="0" smtClean="0"/>
              <a:t>based on (possibly) parallel  academia and the Internet cycles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Contribution (practical): to allow </a:t>
            </a:r>
            <a:r>
              <a:rPr lang="en-US" dirty="0" err="1" smtClean="0"/>
              <a:t>govs</a:t>
            </a:r>
            <a:r>
              <a:rPr lang="en-US" dirty="0" smtClean="0"/>
              <a:t> &amp; NGOs to better predict spikes in social attention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Methodology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7912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Web of Science </a:t>
            </a:r>
            <a:r>
              <a:rPr lang="en-US" altLang="en-US" smtClean="0"/>
              <a:t>database for collecting data on academia-driven attention cycles to corruption, based on the number of publications per country over the period of 1997-2015</a:t>
            </a:r>
          </a:p>
          <a:p>
            <a:pPr eaLnBrk="1" hangingPunct="1"/>
            <a:r>
              <a:rPr lang="en-US" altLang="en-US" u="sng" smtClean="0"/>
              <a:t>Factiva</a:t>
            </a:r>
            <a:r>
              <a:rPr lang="en-US" altLang="en-US" smtClean="0"/>
              <a:t> (software) database for collecting data on the Internet driven attention cycles, based on the number of mentions per country</a:t>
            </a:r>
          </a:p>
          <a:p>
            <a:pPr eaLnBrk="1" hangingPunct="1"/>
            <a:r>
              <a:rPr lang="en-US" altLang="en-US" u="sng" smtClean="0"/>
              <a:t>Comparative content analysis</a:t>
            </a:r>
            <a:r>
              <a:rPr lang="en-US" altLang="en-US" smtClean="0"/>
              <a:t> of online articles, blogs etc. as appear in Factiva and of academic publications that occur around peaks in attention, to observe patterns, “anchors”, key actors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Criteria for country selection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700" smtClean="0">
                <a:solidFill>
                  <a:srgbClr val="000000"/>
                </a:solidFill>
              </a:rPr>
              <a:t>Key criteria: developed or upper middle income nations ($9,000+ per cap GDP) except top 5 of IT rankings, with population size at least 10 MLN, excl. repressive and/or closed regime states.</a:t>
            </a:r>
          </a:p>
          <a:p>
            <a:pPr eaLnBrk="1" hangingPunct="1"/>
            <a:r>
              <a:rPr lang="en-US" altLang="en-US" sz="2700" smtClean="0">
                <a:solidFill>
                  <a:srgbClr val="000000"/>
                </a:solidFill>
              </a:rPr>
              <a:t>Countries analyzed: UK, AUS, CAN, FR, ND, IT, SP, KAZ, PL (more will be added, incl. ARG, Chile, UAE, Saudi, SA, Turkey etc.)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mtClean="0"/>
              <a:t>Countries Analyzed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867400"/>
          </a:xfrm>
        </p:spPr>
        <p:txBody>
          <a:bodyPr/>
          <a:lstStyle/>
          <a:p>
            <a:pPr eaLnBrk="1" hangingPunct="1"/>
            <a:r>
              <a:rPr lang="en-US" altLang="en-US" smtClean="0"/>
              <a:t>Canada – good predictive power			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3733800"/>
            <a:ext cx="78486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71613"/>
            <a:ext cx="45624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Countries Analyzed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Kazakhstan – academia reacting to media &amp; public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(with moderate/weak predictive power)</a:t>
            </a:r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43400"/>
            <a:ext cx="5486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2133600"/>
            <a:ext cx="4114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Countries Analyzed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United Kingdom (UK) – academia in “sleep mode” (not even reacting)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3962400"/>
            <a:ext cx="60198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0"/>
            <a:ext cx="4467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884</Words>
  <Application>Microsoft Office PowerPoint</Application>
  <PresentationFormat>On-screen Show (4:3)</PresentationFormat>
  <Paragraphs>67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Arial</vt:lpstr>
      <vt:lpstr>Office Theme</vt:lpstr>
      <vt:lpstr>Graph system</vt:lpstr>
      <vt:lpstr>Academia vs Internet:  New Issue Attention  (Mega-) Cycle Model</vt:lpstr>
      <vt:lpstr>Intro</vt:lpstr>
      <vt:lpstr>Downs original model (1972)</vt:lpstr>
      <vt:lpstr>Purpose of the Project</vt:lpstr>
      <vt:lpstr>Methodology</vt:lpstr>
      <vt:lpstr>Criteria for country selection</vt:lpstr>
      <vt:lpstr>Countries Analyzed</vt:lpstr>
      <vt:lpstr>Countries Analyzed</vt:lpstr>
      <vt:lpstr>Countries Analyzed</vt:lpstr>
      <vt:lpstr>Countries Analyzed</vt:lpstr>
      <vt:lpstr>Countries Analyzed</vt:lpstr>
      <vt:lpstr>Countries Analyzed</vt:lpstr>
      <vt:lpstr>Countries Analyzed</vt:lpstr>
      <vt:lpstr>Countries Analyzed</vt:lpstr>
      <vt:lpstr>Intermediary Findings</vt:lpstr>
      <vt:lpstr>Content analysis</vt:lpstr>
      <vt:lpstr>Content analysis (2)</vt:lpstr>
      <vt:lpstr>Content analysis (3)</vt:lpstr>
      <vt:lpstr>Conclusion &amp; Further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Academia vs Social Media:  Ups &amp; Downs in Corruption Attention Cycles</dc:title>
  <dc:creator>Mergen Dyussenov</dc:creator>
  <cp:lastModifiedBy>Mergen Dyussenov</cp:lastModifiedBy>
  <cp:revision>42</cp:revision>
  <cp:lastPrinted>2016-08-20T12:00:12Z</cp:lastPrinted>
  <dcterms:created xsi:type="dcterms:W3CDTF">2015-11-23T08:57:32Z</dcterms:created>
  <dcterms:modified xsi:type="dcterms:W3CDTF">2016-08-23T11:29:41Z</dcterms:modified>
</cp:coreProperties>
</file>