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8721" autoAdjust="0"/>
  </p:normalViewPr>
  <p:slideViewPr>
    <p:cSldViewPr snapToGrid="0">
      <p:cViewPr varScale="1">
        <p:scale>
          <a:sx n="67" d="100"/>
          <a:sy n="67" d="100"/>
        </p:scale>
        <p:origin x="22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EF2A5B-80F1-450B-B60F-6477D4F74E0D}" type="datetimeFigureOut">
              <a:rPr lang="en-AU" smtClean="0"/>
              <a:t>24/08/2016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5BBE9C-96E6-4C62-A3FE-86A4E3DB15E8}" type="slidenum">
              <a:rPr lang="en-AU" smtClean="0"/>
              <a:t>‹#›</a:t>
            </a:fld>
            <a:endParaRPr lang="en-AU"/>
          </a:p>
        </p:txBody>
      </p:sp>
    </p:spTree>
    <p:extLst>
      <p:ext uri="{BB962C8B-B14F-4D97-AF65-F5344CB8AC3E}">
        <p14:creationId xmlns:p14="http://schemas.microsoft.com/office/powerpoint/2010/main" val="333088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5BBE9C-96E6-4C62-A3FE-86A4E3DB15E8}" type="slidenum">
              <a:rPr lang="en-AU" smtClean="0"/>
              <a:t>1</a:t>
            </a:fld>
            <a:endParaRPr lang="en-AU"/>
          </a:p>
        </p:txBody>
      </p:sp>
    </p:spTree>
    <p:extLst>
      <p:ext uri="{BB962C8B-B14F-4D97-AF65-F5344CB8AC3E}">
        <p14:creationId xmlns:p14="http://schemas.microsoft.com/office/powerpoint/2010/main" val="1416037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5BBE9C-96E6-4C62-A3FE-86A4E3DB15E8}" type="slidenum">
              <a:rPr lang="en-AU" smtClean="0"/>
              <a:t>10</a:t>
            </a:fld>
            <a:endParaRPr lang="en-AU"/>
          </a:p>
        </p:txBody>
      </p:sp>
    </p:spTree>
    <p:extLst>
      <p:ext uri="{BB962C8B-B14F-4D97-AF65-F5344CB8AC3E}">
        <p14:creationId xmlns:p14="http://schemas.microsoft.com/office/powerpoint/2010/main" val="1537966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5BBE9C-96E6-4C62-A3FE-86A4E3DB15E8}" type="slidenum">
              <a:rPr lang="en-AU" smtClean="0"/>
              <a:t>11</a:t>
            </a:fld>
            <a:endParaRPr lang="en-AU"/>
          </a:p>
        </p:txBody>
      </p:sp>
    </p:spTree>
    <p:extLst>
      <p:ext uri="{BB962C8B-B14F-4D97-AF65-F5344CB8AC3E}">
        <p14:creationId xmlns:p14="http://schemas.microsoft.com/office/powerpoint/2010/main" val="1326452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5BBE9C-96E6-4C62-A3FE-86A4E3DB15E8}" type="slidenum">
              <a:rPr lang="en-AU" smtClean="0"/>
              <a:t>2</a:t>
            </a:fld>
            <a:endParaRPr lang="en-AU"/>
          </a:p>
        </p:txBody>
      </p:sp>
    </p:spTree>
    <p:extLst>
      <p:ext uri="{BB962C8B-B14F-4D97-AF65-F5344CB8AC3E}">
        <p14:creationId xmlns:p14="http://schemas.microsoft.com/office/powerpoint/2010/main" val="396715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5BBE9C-96E6-4C62-A3FE-86A4E3DB15E8}" type="slidenum">
              <a:rPr lang="en-AU" smtClean="0"/>
              <a:t>3</a:t>
            </a:fld>
            <a:endParaRPr lang="en-AU"/>
          </a:p>
        </p:txBody>
      </p:sp>
    </p:spTree>
    <p:extLst>
      <p:ext uri="{BB962C8B-B14F-4D97-AF65-F5344CB8AC3E}">
        <p14:creationId xmlns:p14="http://schemas.microsoft.com/office/powerpoint/2010/main" val="248847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5BBE9C-96E6-4C62-A3FE-86A4E3DB15E8}" type="slidenum">
              <a:rPr lang="en-AU" smtClean="0"/>
              <a:t>4</a:t>
            </a:fld>
            <a:endParaRPr lang="en-AU"/>
          </a:p>
        </p:txBody>
      </p:sp>
    </p:spTree>
    <p:extLst>
      <p:ext uri="{BB962C8B-B14F-4D97-AF65-F5344CB8AC3E}">
        <p14:creationId xmlns:p14="http://schemas.microsoft.com/office/powerpoint/2010/main" val="4088219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845BBE9C-96E6-4C62-A3FE-86A4E3DB15E8}" type="slidenum">
              <a:rPr lang="en-AU" smtClean="0"/>
              <a:t>5</a:t>
            </a:fld>
            <a:endParaRPr lang="en-AU"/>
          </a:p>
        </p:txBody>
      </p:sp>
    </p:spTree>
    <p:extLst>
      <p:ext uri="{BB962C8B-B14F-4D97-AF65-F5344CB8AC3E}">
        <p14:creationId xmlns:p14="http://schemas.microsoft.com/office/powerpoint/2010/main" val="2139401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5BBE9C-96E6-4C62-A3FE-86A4E3DB15E8}" type="slidenum">
              <a:rPr lang="en-AU" smtClean="0"/>
              <a:t>6</a:t>
            </a:fld>
            <a:endParaRPr lang="en-AU"/>
          </a:p>
        </p:txBody>
      </p:sp>
    </p:spTree>
    <p:extLst>
      <p:ext uri="{BB962C8B-B14F-4D97-AF65-F5344CB8AC3E}">
        <p14:creationId xmlns:p14="http://schemas.microsoft.com/office/powerpoint/2010/main" val="3595905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5BBE9C-96E6-4C62-A3FE-86A4E3DB15E8}" type="slidenum">
              <a:rPr lang="en-AU" smtClean="0"/>
              <a:t>7</a:t>
            </a:fld>
            <a:endParaRPr lang="en-AU"/>
          </a:p>
        </p:txBody>
      </p:sp>
    </p:spTree>
    <p:extLst>
      <p:ext uri="{BB962C8B-B14F-4D97-AF65-F5344CB8AC3E}">
        <p14:creationId xmlns:p14="http://schemas.microsoft.com/office/powerpoint/2010/main" val="2764451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845BBE9C-96E6-4C62-A3FE-86A4E3DB15E8}" type="slidenum">
              <a:rPr lang="en-AU" smtClean="0"/>
              <a:t>8</a:t>
            </a:fld>
            <a:endParaRPr lang="en-AU"/>
          </a:p>
        </p:txBody>
      </p:sp>
    </p:spTree>
    <p:extLst>
      <p:ext uri="{BB962C8B-B14F-4D97-AF65-F5344CB8AC3E}">
        <p14:creationId xmlns:p14="http://schemas.microsoft.com/office/powerpoint/2010/main" val="4147805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45BBE9C-96E6-4C62-A3FE-86A4E3DB15E8}" type="slidenum">
              <a:rPr lang="en-AU" smtClean="0"/>
              <a:t>9</a:t>
            </a:fld>
            <a:endParaRPr lang="en-AU"/>
          </a:p>
        </p:txBody>
      </p:sp>
    </p:spTree>
    <p:extLst>
      <p:ext uri="{BB962C8B-B14F-4D97-AF65-F5344CB8AC3E}">
        <p14:creationId xmlns:p14="http://schemas.microsoft.com/office/powerpoint/2010/main" val="853689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9D4BA4-D529-484B-811F-E8DACC602A36}"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FE2729-0B5D-459A-90EB-96E60FB5842A}" type="slidenum">
              <a:rPr lang="en-AU" smtClean="0"/>
              <a:t>‹#›</a:t>
            </a:fld>
            <a:endParaRPr lang="en-A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3410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fld id="{369D4BA4-D529-484B-811F-E8DACC602A36}" type="datetimeFigureOut">
              <a:rPr lang="en-AU" smtClean="0"/>
              <a:t>24/08/2016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AFE2729-0B5D-459A-90EB-96E60FB5842A}" type="slidenum">
              <a:rPr lang="en-AU" smtClean="0"/>
              <a:t>‹#›</a:t>
            </a:fld>
            <a:endParaRPr lang="en-AU"/>
          </a:p>
        </p:txBody>
      </p:sp>
    </p:spTree>
    <p:extLst>
      <p:ext uri="{BB962C8B-B14F-4D97-AF65-F5344CB8AC3E}">
        <p14:creationId xmlns:p14="http://schemas.microsoft.com/office/powerpoint/2010/main" val="220383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9D4BA4-D529-484B-811F-E8DACC602A36}"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FE2729-0B5D-459A-90EB-96E60FB5842A}" type="slidenum">
              <a:rPr lang="en-AU" smtClean="0"/>
              <a:t>‹#›</a:t>
            </a:fld>
            <a:endParaRPr lang="en-AU"/>
          </a:p>
        </p:txBody>
      </p:sp>
    </p:spTree>
    <p:extLst>
      <p:ext uri="{BB962C8B-B14F-4D97-AF65-F5344CB8AC3E}">
        <p14:creationId xmlns:p14="http://schemas.microsoft.com/office/powerpoint/2010/main" val="2509620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9D4BA4-D529-484B-811F-E8DACC602A36}"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FE2729-0B5D-459A-90EB-96E60FB5842A}" type="slidenum">
              <a:rPr lang="en-AU" smtClean="0"/>
              <a:t>‹#›</a:t>
            </a:fld>
            <a:endParaRPr lang="en-A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7106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9D4BA4-D529-484B-811F-E8DACC602A36}"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FE2729-0B5D-459A-90EB-96E60FB5842A}" type="slidenum">
              <a:rPr lang="en-AU" smtClean="0"/>
              <a:t>‹#›</a:t>
            </a:fld>
            <a:endParaRPr lang="en-AU"/>
          </a:p>
        </p:txBody>
      </p:sp>
    </p:spTree>
    <p:extLst>
      <p:ext uri="{BB962C8B-B14F-4D97-AF65-F5344CB8AC3E}">
        <p14:creationId xmlns:p14="http://schemas.microsoft.com/office/powerpoint/2010/main" val="107430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9D4BA4-D529-484B-811F-E8DACC602A36}"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FE2729-0B5D-459A-90EB-96E60FB5842A}" type="slidenum">
              <a:rPr lang="en-AU" smtClean="0"/>
              <a:t>‹#›</a:t>
            </a:fld>
            <a:endParaRPr lang="en-A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52967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9D4BA4-D529-484B-811F-E8DACC602A36}"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FE2729-0B5D-459A-90EB-96E60FB5842A}" type="slidenum">
              <a:rPr lang="en-AU" smtClean="0"/>
              <a:t>‹#›</a:t>
            </a:fld>
            <a:endParaRPr lang="en-AU"/>
          </a:p>
        </p:txBody>
      </p:sp>
    </p:spTree>
    <p:extLst>
      <p:ext uri="{BB962C8B-B14F-4D97-AF65-F5344CB8AC3E}">
        <p14:creationId xmlns:p14="http://schemas.microsoft.com/office/powerpoint/2010/main" val="1666971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D4BA4-D529-484B-811F-E8DACC602A36}"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FE2729-0B5D-459A-90EB-96E60FB5842A}" type="slidenum">
              <a:rPr lang="en-AU" smtClean="0"/>
              <a:t>‹#›</a:t>
            </a:fld>
            <a:endParaRPr lang="en-AU"/>
          </a:p>
        </p:txBody>
      </p:sp>
    </p:spTree>
    <p:extLst>
      <p:ext uri="{BB962C8B-B14F-4D97-AF65-F5344CB8AC3E}">
        <p14:creationId xmlns:p14="http://schemas.microsoft.com/office/powerpoint/2010/main" val="19154702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D4BA4-D529-484B-811F-E8DACC602A36}"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FE2729-0B5D-459A-90EB-96E60FB5842A}" type="slidenum">
              <a:rPr lang="en-AU" smtClean="0"/>
              <a:t>‹#›</a:t>
            </a:fld>
            <a:endParaRPr lang="en-AU"/>
          </a:p>
        </p:txBody>
      </p:sp>
    </p:spTree>
    <p:extLst>
      <p:ext uri="{BB962C8B-B14F-4D97-AF65-F5344CB8AC3E}">
        <p14:creationId xmlns:p14="http://schemas.microsoft.com/office/powerpoint/2010/main" val="231674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9D4BA4-D529-484B-811F-E8DACC602A36}"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FE2729-0B5D-459A-90EB-96E60FB5842A}" type="slidenum">
              <a:rPr lang="en-AU" smtClean="0"/>
              <a:t>‹#›</a:t>
            </a:fld>
            <a:endParaRPr lang="en-AU"/>
          </a:p>
        </p:txBody>
      </p:sp>
    </p:spTree>
    <p:extLst>
      <p:ext uri="{BB962C8B-B14F-4D97-AF65-F5344CB8AC3E}">
        <p14:creationId xmlns:p14="http://schemas.microsoft.com/office/powerpoint/2010/main" val="23140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69D4BA4-D529-484B-811F-E8DACC602A36}" type="datetimeFigureOut">
              <a:rPr lang="en-AU" smtClean="0"/>
              <a:t>24/08/2016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AFE2729-0B5D-459A-90EB-96E60FB5842A}" type="slidenum">
              <a:rPr lang="en-AU" smtClean="0"/>
              <a:t>‹#›</a:t>
            </a:fld>
            <a:endParaRPr lang="en-AU"/>
          </a:p>
        </p:txBody>
      </p:sp>
    </p:spTree>
    <p:extLst>
      <p:ext uri="{BB962C8B-B14F-4D97-AF65-F5344CB8AC3E}">
        <p14:creationId xmlns:p14="http://schemas.microsoft.com/office/powerpoint/2010/main" val="125889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9D4BA4-D529-484B-811F-E8DACC602A36}" type="datetimeFigureOut">
              <a:rPr lang="en-AU" smtClean="0"/>
              <a:t>24/08/2016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FE2729-0B5D-459A-90EB-96E60FB5842A}" type="slidenum">
              <a:rPr lang="en-AU" smtClean="0"/>
              <a:t>‹#›</a:t>
            </a:fld>
            <a:endParaRPr lang="en-AU"/>
          </a:p>
        </p:txBody>
      </p:sp>
    </p:spTree>
    <p:extLst>
      <p:ext uri="{BB962C8B-B14F-4D97-AF65-F5344CB8AC3E}">
        <p14:creationId xmlns:p14="http://schemas.microsoft.com/office/powerpoint/2010/main" val="29149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9D4BA4-D529-484B-811F-E8DACC602A36}" type="datetimeFigureOut">
              <a:rPr lang="en-AU" smtClean="0"/>
              <a:t>24/08/2016</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AFE2729-0B5D-459A-90EB-96E60FB5842A}" type="slidenum">
              <a:rPr lang="en-AU" smtClean="0"/>
              <a:t>‹#›</a:t>
            </a:fld>
            <a:endParaRPr lang="en-AU"/>
          </a:p>
        </p:txBody>
      </p:sp>
    </p:spTree>
    <p:extLst>
      <p:ext uri="{BB962C8B-B14F-4D97-AF65-F5344CB8AC3E}">
        <p14:creationId xmlns:p14="http://schemas.microsoft.com/office/powerpoint/2010/main" val="278474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9D4BA4-D529-484B-811F-E8DACC602A36}" type="datetimeFigureOut">
              <a:rPr lang="en-AU" smtClean="0"/>
              <a:t>24/08/2016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AFE2729-0B5D-459A-90EB-96E60FB5842A}" type="slidenum">
              <a:rPr lang="en-AU" smtClean="0"/>
              <a:t>‹#›</a:t>
            </a:fld>
            <a:endParaRPr lang="en-AU"/>
          </a:p>
        </p:txBody>
      </p:sp>
    </p:spTree>
    <p:extLst>
      <p:ext uri="{BB962C8B-B14F-4D97-AF65-F5344CB8AC3E}">
        <p14:creationId xmlns:p14="http://schemas.microsoft.com/office/powerpoint/2010/main" val="2598509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9D4BA4-D529-484B-811F-E8DACC602A36}" type="datetimeFigureOut">
              <a:rPr lang="en-AU" smtClean="0"/>
              <a:t>24/08/2016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AFE2729-0B5D-459A-90EB-96E60FB5842A}" type="slidenum">
              <a:rPr lang="en-AU" smtClean="0"/>
              <a:t>‹#›</a:t>
            </a:fld>
            <a:endParaRPr lang="en-AU"/>
          </a:p>
        </p:txBody>
      </p:sp>
    </p:spTree>
    <p:extLst>
      <p:ext uri="{BB962C8B-B14F-4D97-AF65-F5344CB8AC3E}">
        <p14:creationId xmlns:p14="http://schemas.microsoft.com/office/powerpoint/2010/main" val="415503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9D4BA4-D529-484B-811F-E8DACC602A36}" type="datetimeFigureOut">
              <a:rPr lang="en-AU" smtClean="0"/>
              <a:t>24/08/2016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FE2729-0B5D-459A-90EB-96E60FB5842A}" type="slidenum">
              <a:rPr lang="en-AU" smtClean="0"/>
              <a:t>‹#›</a:t>
            </a:fld>
            <a:endParaRPr lang="en-AU"/>
          </a:p>
        </p:txBody>
      </p:sp>
    </p:spTree>
    <p:extLst>
      <p:ext uri="{BB962C8B-B14F-4D97-AF65-F5344CB8AC3E}">
        <p14:creationId xmlns:p14="http://schemas.microsoft.com/office/powerpoint/2010/main" val="1817774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69D4BA4-D529-484B-811F-E8DACC602A36}" type="datetimeFigureOut">
              <a:rPr lang="en-AU" smtClean="0"/>
              <a:t>24/08/2016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AFE2729-0B5D-459A-90EB-96E60FB5842A}" type="slidenum">
              <a:rPr lang="en-AU" smtClean="0"/>
              <a:t>‹#›</a:t>
            </a:fld>
            <a:endParaRPr lang="en-AU"/>
          </a:p>
        </p:txBody>
      </p:sp>
    </p:spTree>
    <p:extLst>
      <p:ext uri="{BB962C8B-B14F-4D97-AF65-F5344CB8AC3E}">
        <p14:creationId xmlns:p14="http://schemas.microsoft.com/office/powerpoint/2010/main" val="2421233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69D4BA4-D529-484B-811F-E8DACC602A36}" type="datetimeFigureOut">
              <a:rPr lang="en-AU" smtClean="0"/>
              <a:t>24/08/2016</a:t>
            </a:fld>
            <a:endParaRPr lang="en-A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A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AFE2729-0B5D-459A-90EB-96E60FB5842A}" type="slidenum">
              <a:rPr lang="en-AU" smtClean="0"/>
              <a:t>‹#›</a:t>
            </a:fld>
            <a:endParaRPr lang="en-AU"/>
          </a:p>
        </p:txBody>
      </p:sp>
    </p:spTree>
    <p:extLst>
      <p:ext uri="{BB962C8B-B14F-4D97-AF65-F5344CB8AC3E}">
        <p14:creationId xmlns:p14="http://schemas.microsoft.com/office/powerpoint/2010/main" val="1644050308"/>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1" y="523703"/>
            <a:ext cx="9498879" cy="3133898"/>
          </a:xfrm>
        </p:spPr>
        <p:txBody>
          <a:bodyPr>
            <a:normAutofit fontScale="90000"/>
          </a:bodyPr>
          <a:lstStyle/>
          <a:p>
            <a:r>
              <a:rPr lang="en-AU" sz="2700" dirty="0" smtClean="0"/>
              <a:t>Singapore Public policy Network conference 2016</a:t>
            </a:r>
            <a:r>
              <a:rPr lang="en-AU" sz="2700" dirty="0"/>
              <a:t/>
            </a:r>
            <a:br>
              <a:rPr lang="en-AU" sz="2700" dirty="0"/>
            </a:br>
            <a:r>
              <a:rPr lang="en-AU" sz="2700" dirty="0"/>
              <a:t> </a:t>
            </a:r>
            <a:br>
              <a:rPr lang="en-AU" sz="2700" dirty="0"/>
            </a:br>
            <a:r>
              <a:rPr lang="en-AU" sz="3600" b="1" dirty="0"/>
              <a:t>Hybrid governance of aquaculture: opportunities and challenges</a:t>
            </a:r>
            <a:r>
              <a:rPr lang="en-AU" sz="3600" dirty="0"/>
              <a:t/>
            </a:r>
            <a:br>
              <a:rPr lang="en-AU" sz="3600" dirty="0"/>
            </a:br>
            <a:r>
              <a:rPr lang="en-AU" dirty="0"/>
              <a:t> </a:t>
            </a:r>
            <a:br>
              <a:rPr lang="en-AU" dirty="0"/>
            </a:br>
            <a:endParaRPr lang="en-AU" dirty="0"/>
          </a:p>
        </p:txBody>
      </p:sp>
      <p:sp>
        <p:nvSpPr>
          <p:cNvPr id="3" name="Subtitle 2"/>
          <p:cNvSpPr>
            <a:spLocks noGrp="1"/>
          </p:cNvSpPr>
          <p:nvPr>
            <p:ph type="subTitle" idx="1"/>
          </p:nvPr>
        </p:nvSpPr>
        <p:spPr>
          <a:xfrm>
            <a:off x="684212" y="2759825"/>
            <a:ext cx="8526290" cy="3735978"/>
          </a:xfrm>
        </p:spPr>
        <p:txBody>
          <a:bodyPr>
            <a:normAutofit fontScale="62500" lnSpcReduction="20000"/>
          </a:bodyPr>
          <a:lstStyle/>
          <a:p>
            <a:r>
              <a:rPr lang="en-AU" sz="2600" b="1" dirty="0"/>
              <a:t>Joanna </a:t>
            </a:r>
            <a:r>
              <a:rPr lang="en-AU" sz="2600" b="1" dirty="0" smtClean="0"/>
              <a:t>Vince</a:t>
            </a:r>
            <a:endParaRPr lang="en-AU" sz="2600" b="1" dirty="0"/>
          </a:p>
          <a:p>
            <a:r>
              <a:rPr lang="en-AU" sz="2600" b="1" dirty="0"/>
              <a:t>Politics and International Relations Program, School of Social Sciences </a:t>
            </a:r>
          </a:p>
          <a:p>
            <a:r>
              <a:rPr lang="en-AU" sz="2600" b="1" dirty="0"/>
              <a:t>Institute for the Study of Social Change</a:t>
            </a:r>
          </a:p>
          <a:p>
            <a:r>
              <a:rPr lang="en-AU" sz="2600" b="1" dirty="0"/>
              <a:t>University of Tasmania</a:t>
            </a:r>
          </a:p>
          <a:p>
            <a:r>
              <a:rPr lang="en-AU" sz="2600" b="1" dirty="0"/>
              <a:t> </a:t>
            </a:r>
          </a:p>
          <a:p>
            <a:r>
              <a:rPr lang="en-AU" sz="2600" b="1" dirty="0"/>
              <a:t>Marcus Haward</a:t>
            </a:r>
          </a:p>
          <a:p>
            <a:r>
              <a:rPr lang="en-AU" sz="2600" b="1" dirty="0"/>
              <a:t>Ocean and Antarctic Governance</a:t>
            </a:r>
          </a:p>
          <a:p>
            <a:r>
              <a:rPr lang="en-AU" sz="2600" b="1" dirty="0"/>
              <a:t>Ocean and Cryosphere Centre, Institute for Marine and Antarctic Studies </a:t>
            </a:r>
          </a:p>
          <a:p>
            <a:r>
              <a:rPr lang="en-AU" sz="2600" b="1" dirty="0"/>
              <a:t>Institute for the Study of Social Change</a:t>
            </a:r>
          </a:p>
          <a:p>
            <a:r>
              <a:rPr lang="en-AU" sz="2600" b="1" dirty="0"/>
              <a:t>University of Tasmania</a:t>
            </a:r>
          </a:p>
          <a:p>
            <a:r>
              <a:rPr lang="en-AU" sz="2600" b="1" dirty="0"/>
              <a:t> </a:t>
            </a:r>
          </a:p>
          <a:p>
            <a:endParaRPr lang="en-AU"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0346" y="5893723"/>
            <a:ext cx="6315075" cy="7143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0313" y="3840616"/>
            <a:ext cx="2401625" cy="1645784"/>
          </a:xfrm>
          <a:prstGeom prst="rect">
            <a:avLst/>
          </a:prstGeom>
        </p:spPr>
      </p:pic>
    </p:spTree>
    <p:extLst>
      <p:ext uri="{BB962C8B-B14F-4D97-AF65-F5344CB8AC3E}">
        <p14:creationId xmlns:p14="http://schemas.microsoft.com/office/powerpoint/2010/main" val="3714788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02221"/>
            <a:ext cx="8534400" cy="1507067"/>
          </a:xfrm>
        </p:spPr>
        <p:txBody>
          <a:bodyPr/>
          <a:lstStyle/>
          <a:p>
            <a:r>
              <a:rPr lang="en-US" dirty="0" smtClean="0"/>
              <a:t>Lessons Learned from the hybrid governance model</a:t>
            </a:r>
            <a:endParaRPr lang="en-AU" dirty="0"/>
          </a:p>
        </p:txBody>
      </p:sp>
      <p:sp>
        <p:nvSpPr>
          <p:cNvPr id="3" name="Content Placeholder 2"/>
          <p:cNvSpPr>
            <a:spLocks noGrp="1"/>
          </p:cNvSpPr>
          <p:nvPr>
            <p:ph idx="1"/>
          </p:nvPr>
        </p:nvSpPr>
        <p:spPr>
          <a:xfrm>
            <a:off x="684211" y="2053317"/>
            <a:ext cx="10045702" cy="4266211"/>
          </a:xfrm>
        </p:spPr>
        <p:txBody>
          <a:bodyPr>
            <a:normAutofit/>
          </a:bodyPr>
          <a:lstStyle/>
          <a:p>
            <a:pPr marL="457200" indent="-457200">
              <a:buFont typeface="+mj-lt"/>
              <a:buAutoNum type="arabicPeriod"/>
            </a:pPr>
            <a:r>
              <a:rPr lang="en-AU" dirty="0">
                <a:solidFill>
                  <a:schemeClr val="tx1"/>
                </a:solidFill>
              </a:rPr>
              <a:t>aquaculture industries </a:t>
            </a:r>
            <a:r>
              <a:rPr lang="en-AU" dirty="0" smtClean="0">
                <a:solidFill>
                  <a:schemeClr val="tx1"/>
                </a:solidFill>
              </a:rPr>
              <a:t>should </a:t>
            </a:r>
            <a:r>
              <a:rPr lang="en-AU" dirty="0">
                <a:solidFill>
                  <a:schemeClr val="tx1"/>
                </a:solidFill>
              </a:rPr>
              <a:t>not </a:t>
            </a:r>
            <a:r>
              <a:rPr lang="en-AU" dirty="0" smtClean="0">
                <a:solidFill>
                  <a:schemeClr val="tx1"/>
                </a:solidFill>
              </a:rPr>
              <a:t>underestimate </a:t>
            </a:r>
            <a:r>
              <a:rPr lang="en-AU" dirty="0">
                <a:solidFill>
                  <a:schemeClr val="tx1"/>
                </a:solidFill>
              </a:rPr>
              <a:t>the influence of community and NGO </a:t>
            </a:r>
            <a:r>
              <a:rPr lang="en-AU" dirty="0" smtClean="0">
                <a:solidFill>
                  <a:schemeClr val="tx1"/>
                </a:solidFill>
              </a:rPr>
              <a:t>groups and their ability to give or withhold social license</a:t>
            </a:r>
          </a:p>
          <a:p>
            <a:pPr marL="457200" indent="-457200">
              <a:buFont typeface="+mj-lt"/>
              <a:buAutoNum type="arabicPeriod"/>
            </a:pPr>
            <a:r>
              <a:rPr lang="en-AU" dirty="0">
                <a:solidFill>
                  <a:schemeClr val="tx1"/>
                </a:solidFill>
              </a:rPr>
              <a:t>third party certification is not the only factor that can contribute to social license. In other aquaculture settings around the globe where certification and </a:t>
            </a:r>
            <a:r>
              <a:rPr lang="en-AU" dirty="0" err="1">
                <a:solidFill>
                  <a:schemeClr val="tx1"/>
                </a:solidFill>
              </a:rPr>
              <a:t>ecolabelling</a:t>
            </a:r>
            <a:r>
              <a:rPr lang="en-AU" dirty="0">
                <a:solidFill>
                  <a:schemeClr val="tx1"/>
                </a:solidFill>
              </a:rPr>
              <a:t> has provided the basis to social license, it can easily be taken away if the community doubts the scheme or the accrediting organisation</a:t>
            </a:r>
            <a:r>
              <a:rPr lang="en-AU" dirty="0" smtClean="0">
                <a:solidFill>
                  <a:schemeClr val="tx1"/>
                </a:solidFill>
              </a:rPr>
              <a:t>.</a:t>
            </a:r>
          </a:p>
          <a:p>
            <a:pPr marL="457200" indent="-457200">
              <a:buFont typeface="+mj-lt"/>
              <a:buAutoNum type="arabicPeriod"/>
            </a:pPr>
            <a:r>
              <a:rPr lang="en-AU" dirty="0">
                <a:solidFill>
                  <a:schemeClr val="tx1"/>
                </a:solidFill>
              </a:rPr>
              <a:t>contingent consent will not always exist even it has been given at a previous time</a:t>
            </a:r>
          </a:p>
          <a:p>
            <a:pPr marL="457200" indent="-457200">
              <a:buFont typeface="+mj-lt"/>
              <a:buAutoNum type="arabicPeriod"/>
            </a:pPr>
            <a:r>
              <a:rPr lang="en-AU" dirty="0">
                <a:solidFill>
                  <a:schemeClr val="tx1"/>
                </a:solidFill>
              </a:rPr>
              <a:t>the market is changing, and CSR and shareholder expectations tend to align with practices that are socially and environmentally acceptable</a:t>
            </a:r>
            <a:endParaRPr lang="en-AU" dirty="0">
              <a:solidFill>
                <a:schemeClr val="tx1"/>
              </a:solidFill>
            </a:endParaRPr>
          </a:p>
        </p:txBody>
      </p:sp>
    </p:spTree>
    <p:extLst>
      <p:ext uri="{BB962C8B-B14F-4D97-AF65-F5344CB8AC3E}">
        <p14:creationId xmlns:p14="http://schemas.microsoft.com/office/powerpoint/2010/main" val="3737055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23547"/>
            <a:ext cx="8534400" cy="1507067"/>
          </a:xfrm>
        </p:spPr>
        <p:txBody>
          <a:bodyPr/>
          <a:lstStyle/>
          <a:p>
            <a:r>
              <a:rPr lang="en-US" dirty="0" smtClean="0"/>
              <a:t>Conclusions: ways forward</a:t>
            </a:r>
            <a:endParaRPr lang="en-AU" dirty="0"/>
          </a:p>
        </p:txBody>
      </p:sp>
      <p:sp>
        <p:nvSpPr>
          <p:cNvPr id="3" name="Content Placeholder 2"/>
          <p:cNvSpPr>
            <a:spLocks noGrp="1"/>
          </p:cNvSpPr>
          <p:nvPr>
            <p:ph idx="1"/>
          </p:nvPr>
        </p:nvSpPr>
        <p:spPr>
          <a:xfrm>
            <a:off x="684211" y="1710047"/>
            <a:ext cx="10831513" cy="4916383"/>
          </a:xfrm>
        </p:spPr>
        <p:txBody>
          <a:bodyPr>
            <a:normAutofit/>
          </a:bodyPr>
          <a:lstStyle/>
          <a:p>
            <a:r>
              <a:rPr lang="en-AU" dirty="0">
                <a:solidFill>
                  <a:schemeClr val="tx1"/>
                </a:solidFill>
              </a:rPr>
              <a:t>With the increasing reliance on aquaculture produce as the source of seafood consumption around the world, the aquaculture sector in Australia is forecast to grow. </a:t>
            </a:r>
            <a:endParaRPr lang="en-AU" dirty="0" smtClean="0">
              <a:solidFill>
                <a:schemeClr val="tx1"/>
              </a:solidFill>
            </a:endParaRPr>
          </a:p>
          <a:p>
            <a:r>
              <a:rPr lang="en-AU" dirty="0">
                <a:solidFill>
                  <a:schemeClr val="tx1"/>
                </a:solidFill>
              </a:rPr>
              <a:t>Managing this growth at sustainable levels can best occur through the coordination of efforts through a hybrid governance approach where communities, markets and the state work together. </a:t>
            </a:r>
            <a:endParaRPr lang="en-AU" dirty="0" smtClean="0">
              <a:solidFill>
                <a:schemeClr val="tx1"/>
              </a:solidFill>
            </a:endParaRPr>
          </a:p>
          <a:p>
            <a:r>
              <a:rPr lang="en-AU" dirty="0">
                <a:solidFill>
                  <a:schemeClr val="tx1"/>
                </a:solidFill>
              </a:rPr>
              <a:t>The importance of third party certification organisations and schemes is not to be underestimated as a tool for future aquaculture development. However, schemes such as the ASC are in their infancy and they too will need to evolve along with the demands of the market and state regulatory measures</a:t>
            </a:r>
            <a:r>
              <a:rPr lang="en-AU" dirty="0" smtClean="0">
                <a:solidFill>
                  <a:schemeClr val="tx1"/>
                </a:solidFill>
              </a:rPr>
              <a:t>.</a:t>
            </a:r>
          </a:p>
          <a:p>
            <a:pPr marL="0" indent="0">
              <a:buNone/>
            </a:pPr>
            <a:endParaRPr lang="en-AU" dirty="0"/>
          </a:p>
        </p:txBody>
      </p:sp>
    </p:spTree>
    <p:extLst>
      <p:ext uri="{BB962C8B-B14F-4D97-AF65-F5344CB8AC3E}">
        <p14:creationId xmlns:p14="http://schemas.microsoft.com/office/powerpoint/2010/main" val="3494128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344" y="427512"/>
            <a:ext cx="8534400" cy="1507067"/>
          </a:xfrm>
        </p:spPr>
        <p:txBody>
          <a:bodyPr/>
          <a:lstStyle/>
          <a:p>
            <a:r>
              <a:rPr lang="en-US" dirty="0" smtClean="0"/>
              <a:t>Hybrid Governance and aquaculture</a:t>
            </a:r>
            <a:endParaRPr lang="en-AU" dirty="0"/>
          </a:p>
        </p:txBody>
      </p:sp>
      <p:sp>
        <p:nvSpPr>
          <p:cNvPr id="3" name="Content Placeholder 2"/>
          <p:cNvSpPr>
            <a:spLocks noGrp="1"/>
          </p:cNvSpPr>
          <p:nvPr>
            <p:ph idx="1"/>
          </p:nvPr>
        </p:nvSpPr>
        <p:spPr>
          <a:xfrm>
            <a:off x="862342" y="1638795"/>
            <a:ext cx="9089180" cy="4952009"/>
          </a:xfrm>
        </p:spPr>
        <p:txBody>
          <a:bodyPr/>
          <a:lstStyle/>
          <a:p>
            <a:r>
              <a:rPr lang="en-AU" dirty="0" smtClean="0">
                <a:solidFill>
                  <a:schemeClr val="tx1"/>
                </a:solidFill>
              </a:rPr>
              <a:t>Governance </a:t>
            </a:r>
            <a:r>
              <a:rPr lang="en-AU" dirty="0">
                <a:solidFill>
                  <a:schemeClr val="tx1"/>
                </a:solidFill>
              </a:rPr>
              <a:t>in the coastal and ocean domains has become increasingly complex over the last few </a:t>
            </a:r>
            <a:r>
              <a:rPr lang="en-AU" dirty="0" smtClean="0">
                <a:solidFill>
                  <a:schemeClr val="tx1"/>
                </a:solidFill>
              </a:rPr>
              <a:t>decades - </a:t>
            </a:r>
            <a:r>
              <a:rPr lang="en-AU" dirty="0">
                <a:solidFill>
                  <a:schemeClr val="tx1"/>
                </a:solidFill>
              </a:rPr>
              <a:t>In the fisheries and aquaculture sector this has resulted in a movement from regulatory governance arrangements to a hybrid form of governance </a:t>
            </a:r>
            <a:endParaRPr lang="en-AU" dirty="0" smtClean="0">
              <a:solidFill>
                <a:schemeClr val="tx1"/>
              </a:solidFill>
            </a:endParaRPr>
          </a:p>
          <a:p>
            <a:r>
              <a:rPr lang="en-AU" dirty="0">
                <a:solidFill>
                  <a:schemeClr val="tx1"/>
                </a:solidFill>
              </a:rPr>
              <a:t>In a hybrid governance arrangement, governmental actors are one of many sources in the decision making process. Others include non state actors such as civil society organizations and NGOs, fishermen’s cooperatives, and private </a:t>
            </a:r>
            <a:r>
              <a:rPr lang="en-AU" dirty="0" smtClean="0">
                <a:solidFill>
                  <a:schemeClr val="tx1"/>
                </a:solidFill>
              </a:rPr>
              <a:t>businesses.</a:t>
            </a:r>
          </a:p>
          <a:p>
            <a:endParaRPr lang="en-AU" dirty="0"/>
          </a:p>
        </p:txBody>
      </p:sp>
    </p:spTree>
    <p:extLst>
      <p:ext uri="{BB962C8B-B14F-4D97-AF65-F5344CB8AC3E}">
        <p14:creationId xmlns:p14="http://schemas.microsoft.com/office/powerpoint/2010/main" val="1135326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95343"/>
            <a:ext cx="8534400" cy="1507067"/>
          </a:xfrm>
        </p:spPr>
        <p:txBody>
          <a:bodyPr>
            <a:normAutofit fontScale="90000"/>
          </a:bodyPr>
          <a:lstStyle/>
          <a:p>
            <a:r>
              <a:rPr lang="en-AU" dirty="0"/>
              <a:t>Social mechanisms in environmental </a:t>
            </a:r>
            <a:r>
              <a:rPr lang="en-AU" dirty="0" smtClean="0"/>
              <a:t>governance</a:t>
            </a:r>
            <a:r>
              <a:rPr lang="en-AU" dirty="0"/>
              <a:t/>
            </a:r>
            <a:br>
              <a:rPr lang="en-AU" dirty="0"/>
            </a:br>
            <a:endParaRPr lang="en-AU" dirty="0"/>
          </a:p>
        </p:txBody>
      </p:sp>
      <p:pic>
        <p:nvPicPr>
          <p:cNvPr id="4" name="Content Placeholder 3" descr="G:\NAYAK\AR289\eps\ANRV289-ONLINE\10\eg310297.f1.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31918" y="1674421"/>
            <a:ext cx="7897090" cy="4952010"/>
          </a:xfrm>
          <a:prstGeom prst="rect">
            <a:avLst/>
          </a:prstGeom>
          <a:noFill/>
          <a:extLst/>
        </p:spPr>
      </p:pic>
    </p:spTree>
    <p:extLst>
      <p:ext uri="{BB962C8B-B14F-4D97-AF65-F5344CB8AC3E}">
        <p14:creationId xmlns:p14="http://schemas.microsoft.com/office/powerpoint/2010/main" val="205239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161745"/>
            <a:ext cx="8534400" cy="1507067"/>
          </a:xfrm>
        </p:spPr>
        <p:txBody>
          <a:bodyPr/>
          <a:lstStyle/>
          <a:p>
            <a:r>
              <a:rPr lang="en-US" dirty="0" smtClean="0"/>
              <a:t>The power of the community in Hybrid governance</a:t>
            </a:r>
            <a:endParaRPr lang="en-AU" dirty="0"/>
          </a:p>
        </p:txBody>
      </p:sp>
      <p:sp>
        <p:nvSpPr>
          <p:cNvPr id="3" name="Content Placeholder 2"/>
          <p:cNvSpPr>
            <a:spLocks noGrp="1"/>
          </p:cNvSpPr>
          <p:nvPr>
            <p:ph idx="1"/>
          </p:nvPr>
        </p:nvSpPr>
        <p:spPr>
          <a:xfrm>
            <a:off x="684211" y="2057400"/>
            <a:ext cx="9540443" cy="4711535"/>
          </a:xfrm>
        </p:spPr>
        <p:txBody>
          <a:bodyPr>
            <a:normAutofit lnSpcReduction="10000"/>
          </a:bodyPr>
          <a:lstStyle/>
          <a:p>
            <a:r>
              <a:rPr lang="en-US" dirty="0" smtClean="0">
                <a:solidFill>
                  <a:schemeClr val="tx1"/>
                </a:solidFill>
              </a:rPr>
              <a:t>The community has the ability to give or take away social license or social license to operate (SLO)</a:t>
            </a:r>
          </a:p>
          <a:p>
            <a:r>
              <a:rPr lang="en-US" dirty="0" smtClean="0">
                <a:solidFill>
                  <a:schemeClr val="tx1"/>
                </a:solidFill>
              </a:rPr>
              <a:t>Non state actors such as NGOs and/or the media can influence the community</a:t>
            </a:r>
          </a:p>
          <a:p>
            <a:pPr lvl="1"/>
            <a:r>
              <a:rPr lang="en-US" dirty="0" smtClean="0">
                <a:solidFill>
                  <a:schemeClr val="tx1"/>
                </a:solidFill>
              </a:rPr>
              <a:t>SLO becomes a useful tool to bring about change</a:t>
            </a:r>
          </a:p>
          <a:p>
            <a:pPr lvl="1"/>
            <a:r>
              <a:rPr lang="en-US" dirty="0" smtClean="0">
                <a:solidFill>
                  <a:schemeClr val="tx1"/>
                </a:solidFill>
              </a:rPr>
              <a:t>Non state actors play a strategic role in agenda setting</a:t>
            </a:r>
          </a:p>
          <a:p>
            <a:r>
              <a:rPr lang="en-US" dirty="0" smtClean="0">
                <a:solidFill>
                  <a:schemeClr val="tx1"/>
                </a:solidFill>
              </a:rPr>
              <a:t>Industry can obtain SLO through corporate social responsibility (CSR) policies</a:t>
            </a:r>
          </a:p>
          <a:p>
            <a:pPr lvl="1"/>
            <a:r>
              <a:rPr lang="en-US" dirty="0" smtClean="0">
                <a:solidFill>
                  <a:schemeClr val="tx1"/>
                </a:solidFill>
              </a:rPr>
              <a:t>Can be used to gain consumer support</a:t>
            </a:r>
          </a:p>
          <a:p>
            <a:pPr lvl="1"/>
            <a:r>
              <a:rPr lang="en-US" dirty="0" smtClean="0">
                <a:solidFill>
                  <a:schemeClr val="tx1"/>
                </a:solidFill>
              </a:rPr>
              <a:t>Can be driven by community SLO or government regulation</a:t>
            </a:r>
          </a:p>
          <a:p>
            <a:pPr lvl="1"/>
            <a:r>
              <a:rPr lang="en-US" dirty="0" smtClean="0">
                <a:solidFill>
                  <a:schemeClr val="tx1"/>
                </a:solidFill>
              </a:rPr>
              <a:t>Problems include ‘greenwashing’ or ‘</a:t>
            </a:r>
            <a:r>
              <a:rPr lang="en-US" dirty="0" err="1" smtClean="0">
                <a:solidFill>
                  <a:schemeClr val="tx1"/>
                </a:solidFill>
              </a:rPr>
              <a:t>bluewashing</a:t>
            </a:r>
            <a:r>
              <a:rPr lang="en-US" dirty="0" smtClean="0">
                <a:solidFill>
                  <a:schemeClr val="tx1"/>
                </a:solidFill>
              </a:rPr>
              <a:t>’; communities become resistant to projects</a:t>
            </a:r>
          </a:p>
          <a:p>
            <a:r>
              <a:rPr lang="en-US" dirty="0" smtClean="0">
                <a:solidFill>
                  <a:schemeClr val="tx1"/>
                </a:solidFill>
              </a:rPr>
              <a:t>Contingent consent</a:t>
            </a:r>
          </a:p>
          <a:p>
            <a:endParaRPr lang="en-US" b="1" dirty="0" smtClean="0"/>
          </a:p>
          <a:p>
            <a:endParaRPr lang="en-AU" dirty="0"/>
          </a:p>
        </p:txBody>
      </p:sp>
    </p:spTree>
    <p:extLst>
      <p:ext uri="{BB962C8B-B14F-4D97-AF65-F5344CB8AC3E}">
        <p14:creationId xmlns:p14="http://schemas.microsoft.com/office/powerpoint/2010/main" val="22661104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815" y="262357"/>
            <a:ext cx="9988551" cy="1507067"/>
          </a:xfrm>
        </p:spPr>
        <p:txBody>
          <a:bodyPr/>
          <a:lstStyle/>
          <a:p>
            <a:r>
              <a:rPr lang="en-AU" b="1" dirty="0"/>
              <a:t>Hybrid governance of aquaculture </a:t>
            </a:r>
            <a:endParaRPr lang="en-AU" dirty="0"/>
          </a:p>
        </p:txBody>
      </p:sp>
      <p:pic>
        <p:nvPicPr>
          <p:cNvPr id="25" name="Content Placeholder 2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7522" y="1769424"/>
            <a:ext cx="9607138" cy="4857008"/>
          </a:xfrm>
        </p:spPr>
      </p:pic>
    </p:spTree>
    <p:extLst>
      <p:ext uri="{BB962C8B-B14F-4D97-AF65-F5344CB8AC3E}">
        <p14:creationId xmlns:p14="http://schemas.microsoft.com/office/powerpoint/2010/main" val="3784842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66594"/>
            <a:ext cx="8534400" cy="1507067"/>
          </a:xfrm>
        </p:spPr>
        <p:txBody>
          <a:bodyPr/>
          <a:lstStyle/>
          <a:p>
            <a:r>
              <a:rPr lang="en-US" dirty="0" smtClean="0"/>
              <a:t>Aquaculture Stewardship Council (ASC)</a:t>
            </a:r>
            <a:endParaRPr lang="en-AU" dirty="0"/>
          </a:p>
        </p:txBody>
      </p:sp>
      <p:sp>
        <p:nvSpPr>
          <p:cNvPr id="3" name="Content Placeholder 2"/>
          <p:cNvSpPr>
            <a:spLocks noGrp="1"/>
          </p:cNvSpPr>
          <p:nvPr>
            <p:ph idx="1"/>
          </p:nvPr>
        </p:nvSpPr>
        <p:spPr>
          <a:xfrm>
            <a:off x="684212" y="1757364"/>
            <a:ext cx="10466718" cy="4512808"/>
          </a:xfrm>
        </p:spPr>
        <p:txBody>
          <a:bodyPr/>
          <a:lstStyle/>
          <a:p>
            <a:r>
              <a:rPr lang="en-AU" dirty="0">
                <a:solidFill>
                  <a:schemeClr val="tx1"/>
                </a:solidFill>
              </a:rPr>
              <a:t>The ASC an independent, non profit organisation that was established in 2010 through a collaboration of the Wildlife Fund for Nature (WWF) and the Sustainable Trade Initiative (IDF</a:t>
            </a:r>
            <a:r>
              <a:rPr lang="en-AU" dirty="0" smtClean="0">
                <a:solidFill>
                  <a:schemeClr val="tx1"/>
                </a:solidFill>
              </a:rPr>
              <a:t>)</a:t>
            </a:r>
          </a:p>
          <a:p>
            <a:r>
              <a:rPr lang="en-AU" dirty="0">
                <a:solidFill>
                  <a:schemeClr val="tx1"/>
                </a:solidFill>
              </a:rPr>
              <a:t>The ASC aims to be a world leader in aquaculture accreditation and to ‘transform the world’s seafood markets’ while promoting ‘the best environmental and social aquaculture performance</a:t>
            </a:r>
            <a:r>
              <a:rPr lang="en-AU" dirty="0" smtClean="0">
                <a:solidFill>
                  <a:schemeClr val="tx1"/>
                </a:solidFill>
              </a:rPr>
              <a:t>’. </a:t>
            </a:r>
            <a:r>
              <a:rPr lang="en-AU" dirty="0">
                <a:solidFill>
                  <a:schemeClr val="tx1"/>
                </a:solidFill>
              </a:rPr>
              <a:t>Within two years of operation, ASC certified more than one hundred farms and by January 2016 this number had doubled (ASC 2016). </a:t>
            </a:r>
            <a:endParaRPr lang="en-AU" dirty="0" smtClean="0">
              <a:solidFill>
                <a:schemeClr val="tx1"/>
              </a:solidFill>
            </a:endParaRPr>
          </a:p>
          <a:p>
            <a:r>
              <a:rPr lang="en-US" dirty="0" smtClean="0">
                <a:solidFill>
                  <a:schemeClr val="tx1"/>
                </a:solidFill>
              </a:rPr>
              <a:t>Not all groups are supportive of the ASC but studies have found that consumers are willing to pay more for eco-labelled food</a:t>
            </a:r>
            <a:endParaRPr lang="en-AU"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6763" y="152281"/>
            <a:ext cx="3257549" cy="2108108"/>
          </a:xfrm>
          <a:prstGeom prst="rect">
            <a:avLst/>
          </a:prstGeom>
        </p:spPr>
      </p:pic>
    </p:spTree>
    <p:extLst>
      <p:ext uri="{BB962C8B-B14F-4D97-AF65-F5344CB8AC3E}">
        <p14:creationId xmlns:p14="http://schemas.microsoft.com/office/powerpoint/2010/main" val="3287774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087" y="105337"/>
            <a:ext cx="8534400" cy="1507067"/>
          </a:xfrm>
        </p:spPr>
        <p:txBody>
          <a:bodyPr/>
          <a:lstStyle/>
          <a:p>
            <a:r>
              <a:rPr lang="en-US" dirty="0" smtClean="0"/>
              <a:t>Tasmanian Case study</a:t>
            </a:r>
            <a:endParaRPr lang="en-AU"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91090" y="1481238"/>
            <a:ext cx="4350926" cy="486929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0899" y="1306285"/>
            <a:ext cx="3914404" cy="5219205"/>
          </a:xfrm>
          <a:prstGeom prst="rect">
            <a:avLst/>
          </a:prstGeom>
        </p:spPr>
      </p:pic>
    </p:spTree>
    <p:extLst>
      <p:ext uri="{BB962C8B-B14F-4D97-AF65-F5344CB8AC3E}">
        <p14:creationId xmlns:p14="http://schemas.microsoft.com/office/powerpoint/2010/main" val="1787107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88465"/>
            <a:ext cx="8534400" cy="1507067"/>
          </a:xfrm>
        </p:spPr>
        <p:txBody>
          <a:bodyPr/>
          <a:lstStyle/>
          <a:p>
            <a:r>
              <a:rPr lang="en-US" dirty="0" smtClean="0"/>
              <a:t>Tasmanian Aquaculture</a:t>
            </a:r>
            <a:endParaRPr lang="en-AU" dirty="0"/>
          </a:p>
        </p:txBody>
      </p:sp>
      <p:sp>
        <p:nvSpPr>
          <p:cNvPr id="3" name="Content Placeholder 2"/>
          <p:cNvSpPr>
            <a:spLocks noGrp="1"/>
          </p:cNvSpPr>
          <p:nvPr>
            <p:ph idx="1"/>
          </p:nvPr>
        </p:nvSpPr>
        <p:spPr>
          <a:xfrm>
            <a:off x="684212" y="1425039"/>
            <a:ext cx="10739850" cy="5201391"/>
          </a:xfrm>
        </p:spPr>
        <p:txBody>
          <a:bodyPr>
            <a:normAutofit/>
          </a:bodyPr>
          <a:lstStyle/>
          <a:p>
            <a:r>
              <a:rPr lang="en-US" dirty="0" smtClean="0">
                <a:solidFill>
                  <a:schemeClr val="tx1"/>
                </a:solidFill>
              </a:rPr>
              <a:t>Controversial - coastal areas, rapid expansion of the industry</a:t>
            </a:r>
          </a:p>
          <a:p>
            <a:r>
              <a:rPr lang="en-US" dirty="0" smtClean="0">
                <a:solidFill>
                  <a:schemeClr val="tx1"/>
                </a:solidFill>
              </a:rPr>
              <a:t>Community is divided between economic growth and environmental impacts</a:t>
            </a:r>
          </a:p>
          <a:p>
            <a:r>
              <a:rPr lang="en-US" dirty="0" smtClean="0">
                <a:solidFill>
                  <a:schemeClr val="tx1"/>
                </a:solidFill>
              </a:rPr>
              <a:t>Environmental groups and the media have been successful in influencing the affected communities</a:t>
            </a:r>
          </a:p>
          <a:p>
            <a:r>
              <a:rPr lang="en-US" dirty="0" smtClean="0">
                <a:solidFill>
                  <a:schemeClr val="tx1"/>
                </a:solidFill>
              </a:rPr>
              <a:t>Scientific assessments are not swaying community perceptions</a:t>
            </a:r>
          </a:p>
          <a:p>
            <a:r>
              <a:rPr lang="en-US" dirty="0" smtClean="0">
                <a:solidFill>
                  <a:schemeClr val="tx1"/>
                </a:solidFill>
              </a:rPr>
              <a:t>Other key actors in this hybrid governance arrangement:</a:t>
            </a:r>
          </a:p>
          <a:p>
            <a:pPr lvl="1"/>
            <a:r>
              <a:rPr lang="en-US" dirty="0" smtClean="0">
                <a:solidFill>
                  <a:schemeClr val="tx1"/>
                </a:solidFill>
              </a:rPr>
              <a:t>aquaculture industries who are also opposing salmon farming developments</a:t>
            </a:r>
          </a:p>
          <a:p>
            <a:pPr lvl="1"/>
            <a:r>
              <a:rPr lang="en-US" dirty="0" smtClean="0">
                <a:solidFill>
                  <a:schemeClr val="tx1"/>
                </a:solidFill>
              </a:rPr>
              <a:t>Marine Farming Review Panel</a:t>
            </a:r>
          </a:p>
          <a:p>
            <a:pPr lvl="1"/>
            <a:r>
              <a:rPr lang="en-US" dirty="0" smtClean="0">
                <a:solidFill>
                  <a:schemeClr val="tx1"/>
                </a:solidFill>
              </a:rPr>
              <a:t>Tasmanian Salmonid Growers Association</a:t>
            </a:r>
          </a:p>
          <a:p>
            <a:pPr lvl="1"/>
            <a:r>
              <a:rPr lang="en-US" dirty="0" smtClean="0">
                <a:solidFill>
                  <a:schemeClr val="tx1"/>
                </a:solidFill>
              </a:rPr>
              <a:t>Shareholders</a:t>
            </a:r>
          </a:p>
          <a:p>
            <a:pPr lvl="1"/>
            <a:r>
              <a:rPr lang="en-US" dirty="0" smtClean="0">
                <a:solidFill>
                  <a:schemeClr val="tx1"/>
                </a:solidFill>
              </a:rPr>
              <a:t>Tasmanian government (Senate Inquiry)</a:t>
            </a:r>
          </a:p>
          <a:p>
            <a:endParaRPr lang="en-AU"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29650" y="4494875"/>
            <a:ext cx="3319462" cy="2263112"/>
          </a:xfrm>
          <a:prstGeom prst="rect">
            <a:avLst/>
          </a:prstGeom>
        </p:spPr>
      </p:pic>
    </p:spTree>
    <p:extLst>
      <p:ext uri="{BB962C8B-B14F-4D97-AF65-F5344CB8AC3E}">
        <p14:creationId xmlns:p14="http://schemas.microsoft.com/office/powerpoint/2010/main" val="3800242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r>
              <a:rPr lang="en-US" dirty="0" err="1" smtClean="0"/>
              <a:t>Tassal</a:t>
            </a:r>
            <a:r>
              <a:rPr lang="en-US" dirty="0" smtClean="0"/>
              <a:t> Limited</a:t>
            </a:r>
            <a:endParaRPr lang="en-AU" dirty="0"/>
          </a:p>
        </p:txBody>
      </p:sp>
      <p:sp>
        <p:nvSpPr>
          <p:cNvPr id="3" name="Content Placeholder 2"/>
          <p:cNvSpPr>
            <a:spLocks noGrp="1"/>
          </p:cNvSpPr>
          <p:nvPr>
            <p:ph idx="1"/>
          </p:nvPr>
        </p:nvSpPr>
        <p:spPr>
          <a:xfrm>
            <a:off x="684212" y="1733797"/>
            <a:ext cx="8534400" cy="4738441"/>
          </a:xfrm>
        </p:spPr>
        <p:txBody>
          <a:bodyPr>
            <a:normAutofit/>
          </a:bodyPr>
          <a:lstStyle/>
          <a:p>
            <a:r>
              <a:rPr lang="en-US" dirty="0" smtClean="0">
                <a:solidFill>
                  <a:schemeClr val="tx1"/>
                </a:solidFill>
              </a:rPr>
              <a:t>Largest salmonid company</a:t>
            </a:r>
            <a:endParaRPr lang="en-AU" dirty="0" smtClean="0">
              <a:solidFill>
                <a:schemeClr val="tx1"/>
              </a:solidFill>
            </a:endParaRPr>
          </a:p>
          <a:p>
            <a:r>
              <a:rPr lang="en-AU" dirty="0" smtClean="0">
                <a:solidFill>
                  <a:schemeClr val="tx1"/>
                </a:solidFill>
              </a:rPr>
              <a:t>Holds </a:t>
            </a:r>
            <a:r>
              <a:rPr lang="en-AU" dirty="0">
                <a:solidFill>
                  <a:schemeClr val="tx1"/>
                </a:solidFill>
              </a:rPr>
              <a:t>50 percent of the domestic salmon market </a:t>
            </a:r>
            <a:endParaRPr lang="en-AU" dirty="0" smtClean="0">
              <a:solidFill>
                <a:schemeClr val="tx1"/>
              </a:solidFill>
            </a:endParaRPr>
          </a:p>
          <a:p>
            <a:r>
              <a:rPr lang="en-US" dirty="0" smtClean="0">
                <a:solidFill>
                  <a:schemeClr val="tx1"/>
                </a:solidFill>
              </a:rPr>
              <a:t>Has CSR policies</a:t>
            </a:r>
          </a:p>
          <a:p>
            <a:r>
              <a:rPr lang="en-AU" dirty="0">
                <a:solidFill>
                  <a:schemeClr val="tx1"/>
                </a:solidFill>
              </a:rPr>
              <a:t>In March 2015, </a:t>
            </a:r>
            <a:r>
              <a:rPr lang="en-AU" dirty="0" err="1">
                <a:solidFill>
                  <a:schemeClr val="tx1"/>
                </a:solidFill>
              </a:rPr>
              <a:t>Tassal</a:t>
            </a:r>
            <a:r>
              <a:rPr lang="en-AU" dirty="0">
                <a:solidFill>
                  <a:schemeClr val="tx1"/>
                </a:solidFill>
              </a:rPr>
              <a:t> became the first aquaculture company in the world to receive full ‘gold standard’ ASC accreditation for all its sites </a:t>
            </a:r>
            <a:endParaRPr lang="en-AU" dirty="0" smtClean="0">
              <a:solidFill>
                <a:schemeClr val="tx1"/>
              </a:solidFill>
            </a:endParaRPr>
          </a:p>
          <a:p>
            <a:r>
              <a:rPr lang="en-AU" dirty="0" smtClean="0">
                <a:solidFill>
                  <a:schemeClr val="tx1"/>
                </a:solidFill>
              </a:rPr>
              <a:t>Later </a:t>
            </a:r>
            <a:r>
              <a:rPr lang="en-AU" dirty="0">
                <a:solidFill>
                  <a:schemeClr val="tx1"/>
                </a:solidFill>
              </a:rPr>
              <a:t>in August that year, </a:t>
            </a:r>
            <a:r>
              <a:rPr lang="en-AU" dirty="0" err="1">
                <a:solidFill>
                  <a:schemeClr val="tx1"/>
                </a:solidFill>
              </a:rPr>
              <a:t>Tassal</a:t>
            </a:r>
            <a:r>
              <a:rPr lang="en-AU" dirty="0">
                <a:solidFill>
                  <a:schemeClr val="tx1"/>
                </a:solidFill>
              </a:rPr>
              <a:t> won the Australian Business Award for </a:t>
            </a:r>
            <a:r>
              <a:rPr lang="en-AU" dirty="0" smtClean="0">
                <a:solidFill>
                  <a:schemeClr val="tx1"/>
                </a:solidFill>
              </a:rPr>
              <a:t>Sustainability</a:t>
            </a:r>
          </a:p>
          <a:p>
            <a:r>
              <a:rPr lang="en-US" dirty="0" smtClean="0">
                <a:solidFill>
                  <a:schemeClr val="tx1"/>
                </a:solidFill>
              </a:rPr>
              <a:t>Community still opposed and/or divided</a:t>
            </a:r>
            <a:endParaRPr lang="en-AU" dirty="0" smtClean="0">
              <a:solidFill>
                <a:schemeClr val="tx1"/>
              </a:solidFill>
            </a:endParaRPr>
          </a:p>
          <a:p>
            <a:r>
              <a:rPr lang="en-AU" dirty="0">
                <a:solidFill>
                  <a:schemeClr val="tx1"/>
                </a:solidFill>
              </a:rPr>
              <a:t>The CEO of </a:t>
            </a:r>
            <a:r>
              <a:rPr lang="en-AU" dirty="0" err="1">
                <a:solidFill>
                  <a:schemeClr val="tx1"/>
                </a:solidFill>
              </a:rPr>
              <a:t>Tassal</a:t>
            </a:r>
            <a:r>
              <a:rPr lang="en-AU" dirty="0">
                <a:solidFill>
                  <a:schemeClr val="tx1"/>
                </a:solidFill>
              </a:rPr>
              <a:t> Mark Ryan has stated “</a:t>
            </a:r>
            <a:r>
              <a:rPr lang="en-US" dirty="0">
                <a:solidFill>
                  <a:schemeClr val="tx1"/>
                </a:solidFill>
              </a:rPr>
              <a:t>I don’t know what more that we can do to actually prove to people that we are doing the right thing” (Ryan 2015). </a:t>
            </a:r>
            <a:endParaRPr lang="en-US" dirty="0" smtClean="0">
              <a:solidFill>
                <a:schemeClr val="tx1"/>
              </a:solidFill>
            </a:endParaRPr>
          </a:p>
          <a:p>
            <a:pPr marL="0" indent="0">
              <a:buNone/>
            </a:pPr>
            <a:endParaRPr lang="en-AU" dirty="0">
              <a:solidFill>
                <a:schemeClr val="tx1"/>
              </a:solidFill>
            </a:endParaRPr>
          </a:p>
          <a:p>
            <a:endParaRPr lang="en-AU"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2900" y="478367"/>
            <a:ext cx="3810000" cy="2057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8612" y="4862901"/>
            <a:ext cx="2750056" cy="1836067"/>
          </a:xfrm>
          <a:prstGeom prst="rect">
            <a:avLst/>
          </a:prstGeom>
        </p:spPr>
      </p:pic>
    </p:spTree>
    <p:extLst>
      <p:ext uri="{BB962C8B-B14F-4D97-AF65-F5344CB8AC3E}">
        <p14:creationId xmlns:p14="http://schemas.microsoft.com/office/powerpoint/2010/main" val="2039447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167</TotalTime>
  <Words>751</Words>
  <Application>Microsoft Office PowerPoint</Application>
  <PresentationFormat>Widescreen</PresentationFormat>
  <Paragraphs>71</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Wingdings 3</vt:lpstr>
      <vt:lpstr>Slice</vt:lpstr>
      <vt:lpstr>Singapore Public policy Network conference 2016   Hybrid governance of aquaculture: opportunities and challenges   </vt:lpstr>
      <vt:lpstr>Hybrid Governance and aquaculture</vt:lpstr>
      <vt:lpstr>Social mechanisms in environmental governance </vt:lpstr>
      <vt:lpstr>The power of the community in Hybrid governance</vt:lpstr>
      <vt:lpstr>Hybrid governance of aquaculture </vt:lpstr>
      <vt:lpstr>Aquaculture Stewardship Council (ASC)</vt:lpstr>
      <vt:lpstr>Tasmanian Case study</vt:lpstr>
      <vt:lpstr>Tasmanian Aquaculture</vt:lpstr>
      <vt:lpstr>Tassal Limited</vt:lpstr>
      <vt:lpstr>Lessons Learned from the hybrid governance model</vt:lpstr>
      <vt:lpstr>Conclusions: ways forward</vt:lpstr>
    </vt:vector>
  </TitlesOfParts>
  <Company>University of Tasmania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Vince</dc:creator>
  <cp:lastModifiedBy>Joanna Vince</cp:lastModifiedBy>
  <cp:revision>18</cp:revision>
  <dcterms:created xsi:type="dcterms:W3CDTF">2016-08-24T00:42:34Z</dcterms:created>
  <dcterms:modified xsi:type="dcterms:W3CDTF">2016-08-24T03:30:12Z</dcterms:modified>
</cp:coreProperties>
</file>