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5" r:id="rId3"/>
    <p:sldId id="296" r:id="rId4"/>
    <p:sldId id="298" r:id="rId5"/>
    <p:sldId id="297" r:id="rId6"/>
    <p:sldId id="299" r:id="rId7"/>
    <p:sldId id="277" r:id="rId8"/>
    <p:sldId id="292" r:id="rId9"/>
    <p:sldId id="281" r:id="rId10"/>
    <p:sldId id="310" r:id="rId11"/>
    <p:sldId id="301" r:id="rId12"/>
    <p:sldId id="309" r:id="rId13"/>
    <p:sldId id="303" r:id="rId14"/>
    <p:sldId id="306" r:id="rId15"/>
    <p:sldId id="307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676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E1D-10A2-40B0-A78D-A8EB8DDDAEA1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5B5B-C7BB-467F-8BCB-68BBA5700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32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E1D-10A2-40B0-A78D-A8EB8DDDAEA1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5B5B-C7BB-467F-8BCB-68BBA5700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16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E1D-10A2-40B0-A78D-A8EB8DDDAEA1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5B5B-C7BB-467F-8BCB-68BBA5700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8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13" y="62131"/>
            <a:ext cx="8441154" cy="58714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10" y="823266"/>
            <a:ext cx="8474980" cy="589820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E1D-10A2-40B0-A78D-A8EB8DDDAEA1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9456" y="106162"/>
            <a:ext cx="404784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DC985B5B-C7BB-467F-8BCB-68BBA57006F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60" y="578940"/>
            <a:ext cx="8884289" cy="54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74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E1D-10A2-40B0-A78D-A8EB8DDDAEA1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5B5B-C7BB-467F-8BCB-68BBA5700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8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E1D-10A2-40B0-A78D-A8EB8DDDAEA1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5B5B-C7BB-467F-8BCB-68BBA5700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3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E1D-10A2-40B0-A78D-A8EB8DDDAEA1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5B5B-C7BB-467F-8BCB-68BBA5700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6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E1D-10A2-40B0-A78D-A8EB8DDDAEA1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5B5B-C7BB-467F-8BCB-68BBA5700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2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E1D-10A2-40B0-A78D-A8EB8DDDAEA1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5B5B-C7BB-467F-8BCB-68BBA5700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93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E1D-10A2-40B0-A78D-A8EB8DDDAEA1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5B5B-C7BB-467F-8BCB-68BBA5700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0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CE1D-10A2-40B0-A78D-A8EB8DDDAEA1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5B5B-C7BB-467F-8BCB-68BBA5700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0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CE1D-10A2-40B0-A78D-A8EB8DDDAEA1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85B5B-C7BB-467F-8BCB-68BBA5700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67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39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91200" y="6280919"/>
            <a:ext cx="33528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http://www.crowdfundinsider.com/2016/03/83070-asia-pacific-research-dramatic-growth-in-alternative-finance-is-fueled-by-huge-china-market/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936045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Ins="274320" rtlCol="0" anchor="ctr"/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Energy security and regional power sector cooperation in the Greater Mekong Subregion:</a:t>
            </a:r>
          </a:p>
          <a:p>
            <a:endParaRPr lang="en-US" sz="1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Past developments and near-term challenges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588000"/>
            <a:ext cx="9144000" cy="12700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Ins="274320" rtlCol="0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Daniel del Barrio Alvarez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The University of Tokyo, Civil Engineering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Singapore Public Policy Network Conference. August 27, 2016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463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1: National stakeholders’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1991 – </a:t>
            </a:r>
            <a:r>
              <a:rPr lang="en-US" dirty="0" err="1" smtClean="0"/>
              <a:t>Xeset</a:t>
            </a:r>
            <a:r>
              <a:rPr lang="en-US" dirty="0" smtClean="0"/>
              <a:t> hydro power plant as forerunner project</a:t>
            </a:r>
          </a:p>
          <a:p>
            <a:pPr lvl="1"/>
            <a:r>
              <a:rPr lang="en-US" dirty="0" smtClean="0"/>
              <a:t>First cross-border project in the region after Indochina war</a:t>
            </a:r>
          </a:p>
          <a:p>
            <a:pPr lvl="1"/>
            <a:r>
              <a:rPr lang="en-US" dirty="0" smtClean="0"/>
              <a:t>45 MW in southern Lao, power purchase agreement with EGAT (Thailand)</a:t>
            </a:r>
            <a:endParaRPr lang="en-US" dirty="0"/>
          </a:p>
          <a:p>
            <a:endParaRPr lang="en-US" sz="1900" dirty="0" smtClean="0"/>
          </a:p>
          <a:p>
            <a:r>
              <a:rPr lang="en-US" dirty="0" smtClean="0"/>
              <a:t>1993 – First GMS Ministerial Conference in Manila (ADB HQ)</a:t>
            </a:r>
          </a:p>
          <a:p>
            <a:pPr lvl="1"/>
            <a:r>
              <a:rPr lang="en-US" dirty="0" smtClean="0"/>
              <a:t>Participation of representatives from the six member countries</a:t>
            </a:r>
          </a:p>
          <a:p>
            <a:endParaRPr lang="en-US" sz="1900" dirty="0"/>
          </a:p>
          <a:p>
            <a:r>
              <a:rPr lang="en-US" dirty="0" smtClean="0"/>
              <a:t>1995 –Subregional Electric Power Forum (EPF) established</a:t>
            </a:r>
          </a:p>
          <a:p>
            <a:pPr lvl="1"/>
            <a:r>
              <a:rPr lang="en-US" dirty="0" smtClean="0"/>
              <a:t>Advisory body to the GMS Ministers</a:t>
            </a:r>
          </a:p>
          <a:p>
            <a:pPr lvl="1"/>
            <a:r>
              <a:rPr lang="en-US" dirty="0" smtClean="0"/>
              <a:t>Two representatives from each country (</a:t>
            </a:r>
            <a:r>
              <a:rPr lang="en-US" dirty="0"/>
              <a:t>one senior official from respective ministers, and one senior management for the state-owned power </a:t>
            </a:r>
            <a:r>
              <a:rPr lang="en-US" dirty="0" smtClean="0"/>
              <a:t>utilities)</a:t>
            </a:r>
          </a:p>
          <a:p>
            <a:endParaRPr lang="en-US" sz="1900" dirty="0"/>
          </a:p>
          <a:p>
            <a:r>
              <a:rPr lang="en-US" dirty="0" smtClean="0"/>
              <a:t>Two technical assistance studies by donors</a:t>
            </a:r>
          </a:p>
          <a:p>
            <a:pPr lvl="1"/>
            <a:r>
              <a:rPr lang="en-US" dirty="0" smtClean="0"/>
              <a:t>ADB, Subregional Energy Sector Study</a:t>
            </a:r>
          </a:p>
          <a:p>
            <a:pPr lvl="2"/>
            <a:r>
              <a:rPr lang="en-US" dirty="0" smtClean="0"/>
              <a:t>First study of energy sector covering the entire region</a:t>
            </a:r>
            <a:endParaRPr lang="en-US" dirty="0"/>
          </a:p>
          <a:p>
            <a:pPr lvl="1"/>
            <a:r>
              <a:rPr lang="en-US" dirty="0" smtClean="0"/>
              <a:t>World Bank, Power Trade Strategy for GMS</a:t>
            </a:r>
          </a:p>
          <a:p>
            <a:pPr lvl="2"/>
            <a:r>
              <a:rPr lang="en-US" dirty="0" smtClean="0"/>
              <a:t>Identification of barriers to trade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5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phase 1: causality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99" y="823266"/>
            <a:ext cx="8772801" cy="58982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2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phase 1: influential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99" y="823266"/>
            <a:ext cx="8772801" cy="58982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064522" y="1203924"/>
            <a:ext cx="2093976" cy="73152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Involvement of ADB as a neutral partner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7696" y="5574792"/>
            <a:ext cx="2093976" cy="93573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Commencement of the negotiations at technical level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995928" y="1929384"/>
            <a:ext cx="1389888" cy="63093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44824" y="3141434"/>
            <a:ext cx="1389888" cy="63093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06040" y="4541395"/>
            <a:ext cx="1389888" cy="63093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03192" y="4652562"/>
            <a:ext cx="1389888" cy="63093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63925" y="3327549"/>
            <a:ext cx="1389888" cy="630936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4557" y="3041037"/>
            <a:ext cx="1389888" cy="630936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50949" y="6131709"/>
            <a:ext cx="1389888" cy="630936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49013" y="4668669"/>
            <a:ext cx="1389888" cy="630936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6" idx="3"/>
            <a:endCxn id="13" idx="1"/>
          </p:cNvCxnSpPr>
          <p:nvPr/>
        </p:nvCxnSpPr>
        <p:spPr>
          <a:xfrm>
            <a:off x="3471672" y="6042660"/>
            <a:ext cx="482821" cy="181447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4" idx="3"/>
          </p:cNvCxnSpPr>
          <p:nvPr/>
        </p:nvCxnSpPr>
        <p:spPr>
          <a:xfrm flipV="1">
            <a:off x="3471672" y="5207207"/>
            <a:ext cx="3280885" cy="827833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3"/>
            <a:endCxn id="11" idx="3"/>
          </p:cNvCxnSpPr>
          <p:nvPr/>
        </p:nvCxnSpPr>
        <p:spPr>
          <a:xfrm flipV="1">
            <a:off x="3471672" y="3866087"/>
            <a:ext cx="2195797" cy="2176573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2"/>
            <a:endCxn id="7" idx="2"/>
          </p:cNvCxnSpPr>
          <p:nvPr/>
        </p:nvCxnSpPr>
        <p:spPr>
          <a:xfrm>
            <a:off x="2111510" y="1935444"/>
            <a:ext cx="1884418" cy="309408"/>
          </a:xfrm>
          <a:prstGeom prst="straightConnector1">
            <a:avLst/>
          </a:prstGeom>
          <a:ln w="381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" idx="2"/>
            <a:endCxn id="8" idx="1"/>
          </p:cNvCxnSpPr>
          <p:nvPr/>
        </p:nvCxnSpPr>
        <p:spPr>
          <a:xfrm>
            <a:off x="2111510" y="1935444"/>
            <a:ext cx="1636858" cy="1298388"/>
          </a:xfrm>
          <a:prstGeom prst="straightConnector1">
            <a:avLst/>
          </a:prstGeom>
          <a:ln w="381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5" idx="2"/>
            <a:endCxn id="9" idx="0"/>
          </p:cNvCxnSpPr>
          <p:nvPr/>
        </p:nvCxnSpPr>
        <p:spPr>
          <a:xfrm>
            <a:off x="2111510" y="1935444"/>
            <a:ext cx="1189474" cy="2605951"/>
          </a:xfrm>
          <a:prstGeom prst="straightConnector1">
            <a:avLst/>
          </a:prstGeom>
          <a:ln w="381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0" idx="1"/>
          </p:cNvCxnSpPr>
          <p:nvPr/>
        </p:nvCxnSpPr>
        <p:spPr>
          <a:xfrm>
            <a:off x="2111510" y="1929384"/>
            <a:ext cx="2295226" cy="2815576"/>
          </a:xfrm>
          <a:prstGeom prst="straightConnector1">
            <a:avLst/>
          </a:prstGeom>
          <a:ln w="38100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6" idx="0"/>
            <a:endCxn id="12" idx="4"/>
          </p:cNvCxnSpPr>
          <p:nvPr/>
        </p:nvCxnSpPr>
        <p:spPr>
          <a:xfrm flipH="1" flipV="1">
            <a:off x="1309501" y="3671973"/>
            <a:ext cx="1115183" cy="1902819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8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analysis of four phases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636165"/>
              </p:ext>
            </p:extLst>
          </p:nvPr>
        </p:nvGraphicFramePr>
        <p:xfrm>
          <a:off x="334963" y="823913"/>
          <a:ext cx="8474076" cy="51257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76133"/>
                <a:gridCol w="3465576"/>
                <a:gridCol w="34323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Influential factors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National stakeholders’</a:t>
                      </a:r>
                      <a:r>
                        <a:rPr lang="en-US" baseline="0" dirty="0" smtClean="0"/>
                        <a:t> agreement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ADB bilateral</a:t>
                      </a:r>
                      <a:r>
                        <a:rPr lang="en-US" baseline="0" dirty="0" smtClean="0"/>
                        <a:t> contacts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First GMS Ministerial meeting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Initial studies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Establishment of EPF and EGP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Involvement of ADB as neutral partner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Commencement</a:t>
                      </a:r>
                      <a:r>
                        <a:rPr lang="en-US" baseline="0" dirty="0" smtClean="0"/>
                        <a:t> of the negotiations at technical level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2, High-level political agreement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Adoption of Policy Statement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Signing</a:t>
                      </a:r>
                      <a:r>
                        <a:rPr lang="en-US" baseline="0" dirty="0" smtClean="0"/>
                        <a:t> and ratification of Inter-Governmental Agreement (IGA)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Strong focus on regional ownership of the program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Gradualism</a:t>
                      </a:r>
                      <a:r>
                        <a:rPr lang="en-US" baseline="0" dirty="0" smtClean="0"/>
                        <a:t> principle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3, Physical 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Construction of dedicated transmission lines based</a:t>
                      </a:r>
                      <a:r>
                        <a:rPr lang="en-US" baseline="0" dirty="0" smtClean="0"/>
                        <a:t> on bilateral MOUs and/or power purchase agreements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Active involvement of state-owned utilities and</a:t>
                      </a:r>
                      <a:r>
                        <a:rPr lang="en-US" baseline="0" dirty="0" smtClean="0"/>
                        <a:t> related ministries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/>
                        <a:t>Absence of regional mindset in the development of new projects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4, Institutional construction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Establishment of RPTCC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Sign of MOU</a:t>
                      </a:r>
                      <a:r>
                        <a:rPr lang="en-US" baseline="0" dirty="0" smtClean="0"/>
                        <a:t> #</a:t>
                      </a:r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and MOU #2</a:t>
                      </a:r>
                      <a:endParaRPr lang="en-U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Updating Regional Master Plan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Emphasis on inter-governmental approach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Lack of coordination of PDPs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512" y="6208776"/>
            <a:ext cx="8781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  <a:r>
              <a:rPr lang="en-US" sz="2400" dirty="0" smtClean="0"/>
              <a:t>nfluential factors identified for each of the four phases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604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Near-term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10" y="823266"/>
            <a:ext cx="8599178" cy="5898209"/>
          </a:xfrm>
        </p:spPr>
        <p:txBody>
          <a:bodyPr/>
          <a:lstStyle/>
          <a:p>
            <a:r>
              <a:rPr lang="en-US" dirty="0" smtClean="0"/>
              <a:t>Current discussions are being held around:</a:t>
            </a:r>
          </a:p>
          <a:p>
            <a:r>
              <a:rPr lang="en-US" dirty="0" smtClean="0"/>
              <a:t>Establishment of the Regional Power Coordination Center (RPCC)</a:t>
            </a:r>
          </a:p>
          <a:p>
            <a:pPr lvl="1"/>
            <a:r>
              <a:rPr lang="en-US" dirty="0" smtClean="0"/>
              <a:t>“A permanent dedicated center envisioned to coordinate power trade”</a:t>
            </a:r>
          </a:p>
          <a:p>
            <a:pPr lvl="1"/>
            <a:r>
              <a:rPr lang="en-US" dirty="0" smtClean="0"/>
              <a:t>Promotion of regional vision among national experts:</a:t>
            </a:r>
          </a:p>
          <a:p>
            <a:pPr lvl="2"/>
            <a:r>
              <a:rPr lang="en-US" dirty="0" smtClean="0"/>
              <a:t>Granting independence through independent budget and full time employees</a:t>
            </a:r>
          </a:p>
          <a:p>
            <a:pPr lvl="2"/>
            <a:r>
              <a:rPr lang="en-US" dirty="0" smtClean="0"/>
              <a:t>Incorporating experts from state-owned utilities (understanding of national and regional contexts)</a:t>
            </a:r>
          </a:p>
          <a:p>
            <a:pPr lvl="2"/>
            <a:endParaRPr lang="en-US" dirty="0"/>
          </a:p>
          <a:p>
            <a:r>
              <a:rPr lang="en-US" dirty="0" smtClean="0"/>
              <a:t>Utilization of updated Regional Master Plan</a:t>
            </a:r>
          </a:p>
          <a:p>
            <a:pPr lvl="1"/>
            <a:r>
              <a:rPr lang="en-US" dirty="0" smtClean="0"/>
              <a:t>Identification of projects to develop</a:t>
            </a:r>
            <a:endParaRPr lang="en-US" dirty="0"/>
          </a:p>
          <a:p>
            <a:pPr lvl="1"/>
            <a:r>
              <a:rPr lang="en-US" dirty="0" smtClean="0"/>
              <a:t>Addressing of unbalances (particularly of large hydro power plants)</a:t>
            </a:r>
          </a:p>
          <a:p>
            <a:pPr lvl="2"/>
            <a:r>
              <a:rPr lang="en-US" dirty="0" smtClean="0"/>
              <a:t>Effects on local population and environment</a:t>
            </a:r>
          </a:p>
          <a:p>
            <a:pPr lvl="2"/>
            <a:r>
              <a:rPr lang="en-US" dirty="0" smtClean="0"/>
              <a:t>Effects on riparian countries (Mekong)</a:t>
            </a:r>
          </a:p>
          <a:p>
            <a:pPr lvl="2"/>
            <a:r>
              <a:rPr lang="en-US" dirty="0" smtClean="0"/>
              <a:t>Avoiding “Dutch disease”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512" y="5961888"/>
            <a:ext cx="878117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Based on understanding of previous influential factors, recommendations for near-term future key issues are proposed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4924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10" y="823266"/>
            <a:ext cx="8599178" cy="5898209"/>
          </a:xfrm>
        </p:spPr>
        <p:txBody>
          <a:bodyPr/>
          <a:lstStyle/>
          <a:p>
            <a:r>
              <a:rPr lang="en-US" dirty="0" smtClean="0"/>
              <a:t>Establishment of regional power market in the GMS could strengthen energy security for all member countries</a:t>
            </a:r>
          </a:p>
          <a:p>
            <a:pPr lvl="1"/>
            <a:r>
              <a:rPr lang="en-US" sz="2200" dirty="0" smtClean="0"/>
              <a:t>Addressing the power trilemma</a:t>
            </a:r>
          </a:p>
          <a:p>
            <a:endParaRPr lang="en-US" dirty="0" smtClean="0"/>
          </a:p>
          <a:p>
            <a:r>
              <a:rPr lang="en-US" dirty="0" smtClean="0"/>
              <a:t>Regional power trade has grown dramatically during past 25 years</a:t>
            </a:r>
          </a:p>
          <a:p>
            <a:endParaRPr lang="en-US" dirty="0" smtClean="0"/>
          </a:p>
          <a:p>
            <a:r>
              <a:rPr lang="en-US" dirty="0" smtClean="0"/>
              <a:t>But, difficulties are being faced to move forward the process</a:t>
            </a:r>
          </a:p>
          <a:p>
            <a:endParaRPr lang="en-US" dirty="0"/>
          </a:p>
          <a:p>
            <a:r>
              <a:rPr lang="en-US" dirty="0" smtClean="0"/>
              <a:t>Influential factors in the process have been identified through causality diagrams for each phase</a:t>
            </a:r>
          </a:p>
          <a:p>
            <a:endParaRPr lang="en-US" dirty="0"/>
          </a:p>
          <a:p>
            <a:r>
              <a:rPr lang="en-US" dirty="0" smtClean="0"/>
              <a:t>Recommendations have been derived for the near-term future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7296" y="6245352"/>
            <a:ext cx="327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Thank you for your attention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5320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Greater Mekong Subregion Energy Security Challenge</a:t>
            </a:r>
          </a:p>
          <a:p>
            <a:endParaRPr lang="en-US" dirty="0"/>
          </a:p>
          <a:p>
            <a:r>
              <a:rPr lang="en-US" dirty="0" smtClean="0"/>
              <a:t>Rationale for power cooperation in the GMS</a:t>
            </a:r>
          </a:p>
          <a:p>
            <a:endParaRPr lang="en-US" dirty="0"/>
          </a:p>
          <a:p>
            <a:r>
              <a:rPr lang="en-US" dirty="0" smtClean="0"/>
              <a:t>The GMS power cooperation program</a:t>
            </a:r>
          </a:p>
          <a:p>
            <a:endParaRPr lang="en-US" dirty="0"/>
          </a:p>
          <a:p>
            <a:r>
              <a:rPr lang="en-US" dirty="0"/>
              <a:t>Challenges and recent </a:t>
            </a:r>
            <a:r>
              <a:rPr lang="en-US" dirty="0" smtClean="0"/>
              <a:t>developments</a:t>
            </a:r>
          </a:p>
          <a:p>
            <a:endParaRPr lang="en-US" dirty="0"/>
          </a:p>
          <a:p>
            <a:r>
              <a:rPr lang="en-US" dirty="0" smtClean="0"/>
              <a:t>Analysis of the development process</a:t>
            </a:r>
          </a:p>
          <a:p>
            <a:endParaRPr lang="en-US" dirty="0"/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43" y="2175019"/>
            <a:ext cx="8404313" cy="4100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12" y="71275"/>
            <a:ext cx="9311527" cy="587148"/>
          </a:xfrm>
        </p:spPr>
        <p:txBody>
          <a:bodyPr>
            <a:normAutofit fontScale="90000"/>
          </a:bodyPr>
          <a:lstStyle/>
          <a:p>
            <a:r>
              <a:rPr lang="en-US" dirty="0"/>
              <a:t>Greater Mekong Subregion Energy Security </a:t>
            </a:r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Rapid demand growth in the Greater Mekong Subregion:</a:t>
            </a:r>
          </a:p>
          <a:p>
            <a:pPr lvl="1"/>
            <a:r>
              <a:rPr lang="en-US" dirty="0" smtClean="0"/>
              <a:t>In 2035 about 80% higher than current levels</a:t>
            </a:r>
          </a:p>
          <a:p>
            <a:pPr lvl="1"/>
            <a:r>
              <a:rPr lang="en-US" dirty="0" smtClean="0"/>
              <a:t>World average of 1.5% average annual growth</a:t>
            </a:r>
          </a:p>
          <a:p>
            <a:pPr lvl="1"/>
            <a:r>
              <a:rPr lang="en-US" dirty="0" smtClean="0"/>
              <a:t>Increasing dependency on imported fossil fuels</a:t>
            </a:r>
          </a:p>
          <a:p>
            <a:pPr lvl="1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99232" y="3118104"/>
            <a:ext cx="694944" cy="24871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12920" y="3118104"/>
            <a:ext cx="694944" cy="24871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512" y="6208776"/>
            <a:ext cx="8781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Security of future energy demand in GMS needs to be addressed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745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Rationale for power cooperation in the </a:t>
            </a:r>
            <a:r>
              <a:rPr lang="en-US" dirty="0" smtClean="0"/>
              <a:t>GMS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security relies on three pillars: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3200" dirty="0"/>
          </a:p>
          <a:p>
            <a:endParaRPr lang="en-US" sz="800" dirty="0" smtClean="0"/>
          </a:p>
          <a:p>
            <a:r>
              <a:rPr lang="en-US" dirty="0" smtClean="0"/>
              <a:t>Regional power sector integration </a:t>
            </a:r>
            <a:r>
              <a:rPr lang="en-US" dirty="0" smtClean="0"/>
              <a:t>benefits:</a:t>
            </a:r>
            <a:endParaRPr lang="en-US" dirty="0" smtClean="0"/>
          </a:p>
          <a:p>
            <a:pPr lvl="1"/>
            <a:r>
              <a:rPr lang="en-US" sz="2100" dirty="0" smtClean="0"/>
              <a:t>Enhance energy security</a:t>
            </a:r>
          </a:p>
          <a:p>
            <a:pPr lvl="1"/>
            <a:r>
              <a:rPr lang="en-US" sz="2100" dirty="0" smtClean="0"/>
              <a:t>Bring economies-of-scale in investment</a:t>
            </a:r>
          </a:p>
          <a:p>
            <a:pPr lvl="1"/>
            <a:r>
              <a:rPr lang="en-US" sz="2100" dirty="0" smtClean="0"/>
              <a:t>Facilitate financing</a:t>
            </a:r>
          </a:p>
          <a:p>
            <a:pPr lvl="1"/>
            <a:r>
              <a:rPr lang="en-US" sz="2100" dirty="0" smtClean="0"/>
              <a:t>Enable greater renewable energy penetration</a:t>
            </a:r>
          </a:p>
          <a:p>
            <a:pPr lvl="1"/>
            <a:r>
              <a:rPr lang="en-US" sz="2100" dirty="0" smtClean="0"/>
              <a:t>Allow synergistic sharing of complementary resources</a:t>
            </a:r>
            <a:endParaRPr lang="en-US" sz="2100" dirty="0"/>
          </a:p>
        </p:txBody>
      </p:sp>
      <p:sp>
        <p:nvSpPr>
          <p:cNvPr id="4" name="TextBox 3"/>
          <p:cNvSpPr txBox="1"/>
          <p:nvPr/>
        </p:nvSpPr>
        <p:spPr>
          <a:xfrm>
            <a:off x="152512" y="6208776"/>
            <a:ext cx="8781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Power cooperation can serve to address the energy trilemma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07662" y="2002536"/>
            <a:ext cx="1581912" cy="1527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Adequacy and reliability of physical energy supply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1572" y="2002536"/>
            <a:ext cx="1581912" cy="1527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Environmental sustainability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5482" y="2002536"/>
            <a:ext cx="1581912" cy="1527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Affordable access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>
            <a:off x="6446520" y="1338400"/>
            <a:ext cx="1930127" cy="1663902"/>
          </a:xfrm>
          <a:prstGeom prst="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75436" y="3146689"/>
            <a:ext cx="145389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8070521">
            <a:off x="5855408" y="1959665"/>
            <a:ext cx="145389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3619174">
            <a:off x="7495579" y="1954216"/>
            <a:ext cx="145389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Affordability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89799" y="897850"/>
            <a:ext cx="2607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Power supply trilemma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5916168" y="823266"/>
            <a:ext cx="2957330" cy="28160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4132" y="1265498"/>
            <a:ext cx="5387639" cy="23738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7662" y="1426769"/>
            <a:ext cx="5109732" cy="429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Energy Security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0502" y="3603093"/>
            <a:ext cx="2825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ADB, 2013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917426" y="3614422"/>
            <a:ext cx="2825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IEA, 2015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94132" y="5929771"/>
            <a:ext cx="2825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dirty="0" smtClean="0"/>
              <a:t>World Bank</a:t>
            </a:r>
            <a:r>
              <a:rPr lang="en-US" sz="1600" dirty="0" smtClean="0"/>
              <a:t>, 2010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69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Rationale for power cooperation in the </a:t>
            </a:r>
            <a:r>
              <a:rPr lang="en-US" dirty="0" smtClean="0"/>
              <a:t>GMS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512" y="6208776"/>
            <a:ext cx="8781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GMS independent power systems are highly complementary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3483864" y="4280438"/>
            <a:ext cx="2542035" cy="4294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Cambodia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3863" y="4762926"/>
            <a:ext cx="2542035" cy="92333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Import cheaper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 hydro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58950" y="3673679"/>
            <a:ext cx="2542035" cy="4294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Thailand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8949" y="4156167"/>
            <a:ext cx="2542035" cy="1200329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Import electricity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Diversify energy mix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 need of coal-fired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511295" y="2407871"/>
            <a:ext cx="2542035" cy="4294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Lao PDR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11294" y="2890359"/>
            <a:ext cx="2542035" cy="120032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 hydro-power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Lack of financial resources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52798" y="1759452"/>
            <a:ext cx="2542035" cy="429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Myanmar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2797" y="2241940"/>
            <a:ext cx="254203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 hydro-power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Underdeveloped sector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249168" y="3252400"/>
            <a:ext cx="2542035" cy="4294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Viet Nam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9167" y="3734888"/>
            <a:ext cx="2542035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Power surplus in South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Deficit in North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807722" y="997164"/>
            <a:ext cx="3236976" cy="4294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07721" y="1479652"/>
            <a:ext cx="3236976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Export of electricity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Import to supply Guangdong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0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 for power cooperation in the GMS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ADB (2009) quantified potential benefits of power cooperation:</a:t>
            </a:r>
          </a:p>
          <a:p>
            <a:pPr lvl="1"/>
            <a:r>
              <a:rPr lang="en-US" dirty="0" smtClean="0"/>
              <a:t>19% reduction of overall energy costs by 19% up to 2030</a:t>
            </a:r>
          </a:p>
          <a:p>
            <a:pPr lvl="1"/>
            <a:r>
              <a:rPr lang="en-US" dirty="0" smtClean="0"/>
              <a:t>5.5% of total energy consumption reduction in overall dependence on imported resources</a:t>
            </a:r>
          </a:p>
          <a:p>
            <a:pPr lvl="1"/>
            <a:r>
              <a:rPr lang="en-US" dirty="0" smtClean="0"/>
              <a:t>40% lower coal-based power generation capacity</a:t>
            </a:r>
          </a:p>
          <a:p>
            <a:pPr lvl="1"/>
            <a:r>
              <a:rPr lang="en-US" dirty="0" smtClean="0"/>
              <a:t>Greater integration of renewable energy sources and other off-grid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45" y="3268232"/>
            <a:ext cx="3093664" cy="2822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273" y="5752450"/>
            <a:ext cx="2825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UNDESA, 2005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52512" y="6208776"/>
            <a:ext cx="8781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Regional power trade can support GMS to address power trilemma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09" t="559" r="970" b="1274"/>
          <a:stretch/>
        </p:blipFill>
        <p:spPr>
          <a:xfrm>
            <a:off x="4528941" y="3397387"/>
            <a:ext cx="3894703" cy="2693617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114136" y="5752450"/>
            <a:ext cx="2825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ADB, 2010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19055" y="2927703"/>
            <a:ext cx="3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Regional Indicative Master Plan (2002)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916350"/>
            <a:ext cx="3445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Existing interconnections (by 2009)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562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GMS Power Cooperation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509" y="823266"/>
            <a:ext cx="8970357" cy="58982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1992, First GMS Ministerial meeting</a:t>
            </a:r>
          </a:p>
          <a:p>
            <a:r>
              <a:rPr lang="en-US" sz="2400" dirty="0" smtClean="0"/>
              <a:t>2002, Inter-Governmental Agreement (IGA)</a:t>
            </a:r>
          </a:p>
          <a:p>
            <a:r>
              <a:rPr lang="en-US" sz="2400" dirty="0" smtClean="0"/>
              <a:t>2005, a gradual four stages process was agreed:</a:t>
            </a:r>
          </a:p>
          <a:p>
            <a:pPr lvl="1"/>
            <a:r>
              <a:rPr lang="en-US" dirty="0" smtClean="0"/>
              <a:t>Stage 1: Bilateral cross-border connections through PPAs;</a:t>
            </a:r>
          </a:p>
          <a:p>
            <a:pPr lvl="1"/>
            <a:r>
              <a:rPr lang="en-US" dirty="0" smtClean="0"/>
              <a:t>Stage 2: Grid-to-grid power trading between any pair of GMS countries</a:t>
            </a:r>
          </a:p>
          <a:p>
            <a:pPr lvl="1"/>
            <a:r>
              <a:rPr lang="en-US" dirty="0" smtClean="0"/>
              <a:t>Stage 3: Development of transmission links dedicated to cross-border trading</a:t>
            </a:r>
          </a:p>
          <a:p>
            <a:pPr lvl="1"/>
            <a:r>
              <a:rPr lang="en-US" dirty="0" smtClean="0"/>
              <a:t>Stage 4: Most of the GMS countries have moved to multiple sellers-buyers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09" y="3666744"/>
            <a:ext cx="8345872" cy="2304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512" y="6208776"/>
            <a:ext cx="8781176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GMS regional power trade has grown through bilateral agreements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3697" y="5865512"/>
            <a:ext cx="2825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ADB,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41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recent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Progress has remained stuck at Stage 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Recent developments seem to indicate a renewed effort for strengthening the institutional structure of GMS power trade: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Updating of Regional Master Plan (2010 -)</a:t>
            </a:r>
          </a:p>
          <a:p>
            <a:pPr lvl="1"/>
            <a:r>
              <a:rPr lang="en-US" sz="2200" dirty="0" smtClean="0"/>
              <a:t>Negotiations for establish of Regional Power Coordination Center (RPCC) (2011 - )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906" y="1283855"/>
            <a:ext cx="8182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“The </a:t>
            </a:r>
            <a:r>
              <a:rPr lang="en-US" sz="2000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high-volume trans-boundary connections that have been made to date within the </a:t>
            </a:r>
            <a:r>
              <a:rPr lang="en-US" sz="2000" i="1" dirty="0">
                <a:solidFill>
                  <a:srgbClr val="C00000"/>
                </a:solidFill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GMS do not achieve a true interconnection of systems with synchronous operations</a:t>
            </a:r>
            <a:r>
              <a:rPr lang="en-US" sz="2000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, but are simply an extension of the national grids of the </a:t>
            </a:r>
            <a:r>
              <a:rPr lang="en-US" sz="2000" i="1" dirty="0" smtClean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large-consuming </a:t>
            </a:r>
            <a:r>
              <a:rPr lang="en-US" sz="2000" i="1" dirty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countries into the territories of producers of (mainly) hydropower</a:t>
            </a:r>
            <a:r>
              <a:rPr lang="en-US" sz="2000" i="1" dirty="0" smtClean="0"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”</a:t>
            </a:r>
            <a:endParaRPr lang="en-US" sz="2000" dirty="0"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513" y="5890478"/>
            <a:ext cx="878117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Identifying influential factors during the entire process can serve to better address the key issues of the near-term future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95145" y="2848843"/>
            <a:ext cx="636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Source: ADB (2013), “Assessment of the GMS Energy Sector Development”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0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the development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793" y="818337"/>
            <a:ext cx="12465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Initial GMS conferences</a:t>
            </a:r>
          </a:p>
          <a:p>
            <a:pPr algn="ctr"/>
            <a:r>
              <a:rPr lang="en-US" sz="1200" dirty="0" smtClean="0"/>
              <a:t>[1992 -1993]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81697" y="1734312"/>
            <a:ext cx="124651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Establishment of Electric Power Forum (EPF)</a:t>
            </a:r>
          </a:p>
          <a:p>
            <a:pPr algn="ctr"/>
            <a:r>
              <a:rPr lang="en-US" sz="1200" dirty="0" smtClean="0"/>
              <a:t>[1995]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902322" y="2797021"/>
            <a:ext cx="171286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RETA 5535; Subregional </a:t>
            </a:r>
          </a:p>
          <a:p>
            <a:pPr algn="ctr"/>
            <a:r>
              <a:rPr lang="en-US" sz="1200" dirty="0" smtClean="0"/>
              <a:t>Energy Sector Study</a:t>
            </a:r>
          </a:p>
          <a:p>
            <a:pPr algn="ctr"/>
            <a:r>
              <a:rPr lang="en-US" sz="1200" dirty="0" smtClean="0"/>
              <a:t>[1993-1995]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927999" y="1734311"/>
            <a:ext cx="87178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Adoption of Policy Statement</a:t>
            </a:r>
          </a:p>
          <a:p>
            <a:pPr algn="ctr"/>
            <a:r>
              <a:rPr lang="en-US" sz="1200" dirty="0" smtClean="0"/>
              <a:t>[1999]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812859" y="726005"/>
            <a:ext cx="134645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Signing of Inter-Governmental Agreement {IGA}</a:t>
            </a:r>
          </a:p>
          <a:p>
            <a:pPr algn="ctr"/>
            <a:r>
              <a:rPr lang="en-US" sz="1200" dirty="0" smtClean="0"/>
              <a:t>[2002]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698267" y="1734311"/>
            <a:ext cx="140078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EPF replaced by Subregional Energy Forum (SEF)</a:t>
            </a:r>
          </a:p>
          <a:p>
            <a:pPr algn="ctr"/>
            <a:r>
              <a:rPr lang="en-US" sz="1200" dirty="0" smtClean="0"/>
              <a:t>[2005]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698266" y="3573908"/>
            <a:ext cx="140078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EGP replaced by Regional Power Trade Coordination Committee (RPTCC)</a:t>
            </a:r>
          </a:p>
          <a:p>
            <a:pPr algn="ctr"/>
            <a:r>
              <a:rPr lang="en-US" sz="1200" dirty="0" smtClean="0"/>
              <a:t>[2004]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69750" y="4922670"/>
            <a:ext cx="16163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RETA-5920; Regional Indicative Master Plan</a:t>
            </a:r>
          </a:p>
          <a:p>
            <a:pPr algn="ctr"/>
            <a:r>
              <a:rPr lang="en-US" sz="1200" dirty="0" smtClean="0"/>
              <a:t>[2000-2002]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902321" y="3573909"/>
            <a:ext cx="171286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Establishment of Experts Group on Regional Power Trade and Interconnection (EGP)</a:t>
            </a:r>
          </a:p>
          <a:p>
            <a:pPr algn="ctr"/>
            <a:r>
              <a:rPr lang="en-US" sz="1200" dirty="0" smtClean="0"/>
              <a:t>[1998]</a:t>
            </a:r>
            <a:endParaRPr lang="en-US" sz="1200" dirty="0"/>
          </a:p>
        </p:txBody>
      </p:sp>
      <p:cxnSp>
        <p:nvCxnSpPr>
          <p:cNvPr id="26" name="Elbow Connector 25"/>
          <p:cNvCxnSpPr>
            <a:stCxn id="24" idx="3"/>
            <a:endCxn id="8" idx="2"/>
          </p:cNvCxnSpPr>
          <p:nvPr/>
        </p:nvCxnSpPr>
        <p:spPr>
          <a:xfrm flipV="1">
            <a:off x="2615184" y="2565308"/>
            <a:ext cx="748707" cy="151643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20610" y="4917017"/>
            <a:ext cx="16945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World Bank’s Power Trade Strategy for GMS</a:t>
            </a:r>
          </a:p>
          <a:p>
            <a:pPr algn="ctr"/>
            <a:r>
              <a:rPr lang="en-US" sz="1200" dirty="0" smtClean="0"/>
              <a:t>[1999]</a:t>
            </a:r>
            <a:endParaRPr lang="en-US" sz="1200" dirty="0"/>
          </a:p>
        </p:txBody>
      </p:sp>
      <p:cxnSp>
        <p:nvCxnSpPr>
          <p:cNvPr id="37" name="Straight Arrow Connector 36"/>
          <p:cNvCxnSpPr>
            <a:stCxn id="31" idx="3"/>
            <a:endCxn id="13" idx="1"/>
          </p:cNvCxnSpPr>
          <p:nvPr/>
        </p:nvCxnSpPr>
        <p:spPr>
          <a:xfrm>
            <a:off x="2615184" y="5240183"/>
            <a:ext cx="254566" cy="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486271" y="726004"/>
            <a:ext cx="84696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Signing of MOU-1 for Stage 1</a:t>
            </a:r>
          </a:p>
          <a:p>
            <a:pPr algn="ctr"/>
            <a:r>
              <a:rPr lang="en-US" sz="1200" dirty="0" smtClean="0"/>
              <a:t>[2005]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7708775" y="726005"/>
            <a:ext cx="84696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Signing of MOU-2 for Stage 2</a:t>
            </a:r>
          </a:p>
          <a:p>
            <a:pPr algn="ctr"/>
            <a:r>
              <a:rPr lang="en-US" sz="1200" dirty="0" smtClean="0"/>
              <a:t>[2008]</a:t>
            </a:r>
            <a:endParaRPr lang="en-US" sz="1200" dirty="0"/>
          </a:p>
        </p:txBody>
      </p:sp>
      <p:cxnSp>
        <p:nvCxnSpPr>
          <p:cNvPr id="53" name="Elbow Connector 52"/>
          <p:cNvCxnSpPr>
            <a:stCxn id="10" idx="2"/>
            <a:endCxn id="11" idx="1"/>
          </p:cNvCxnSpPr>
          <p:nvPr/>
        </p:nvCxnSpPr>
        <p:spPr>
          <a:xfrm rot="16200000" flipH="1">
            <a:off x="4295772" y="1747315"/>
            <a:ext cx="592808" cy="21218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10" idx="2"/>
            <a:endCxn id="12" idx="1"/>
          </p:cNvCxnSpPr>
          <p:nvPr/>
        </p:nvCxnSpPr>
        <p:spPr>
          <a:xfrm rot="16200000" flipH="1">
            <a:off x="3329807" y="2713281"/>
            <a:ext cx="2524738" cy="2121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8" idx="0"/>
            <a:endCxn id="10" idx="1"/>
          </p:cNvCxnSpPr>
          <p:nvPr/>
        </p:nvCxnSpPr>
        <p:spPr>
          <a:xfrm rot="5400000" flipH="1" flipV="1">
            <a:off x="3291972" y="1213424"/>
            <a:ext cx="592807" cy="4489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5575499" y="4734857"/>
            <a:ext cx="153625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Regional Power Trade Operating Agreement</a:t>
            </a:r>
          </a:p>
          <a:p>
            <a:pPr algn="ctr"/>
            <a:r>
              <a:rPr lang="en-US" sz="1200" dirty="0" smtClean="0"/>
              <a:t>[2002-2004]</a:t>
            </a:r>
            <a:endParaRPr lang="en-US" sz="1200" dirty="0"/>
          </a:p>
        </p:txBody>
      </p:sp>
      <p:sp>
        <p:nvSpPr>
          <p:cNvPr id="115" name="TextBox 114"/>
          <p:cNvSpPr txBox="1"/>
          <p:nvPr/>
        </p:nvSpPr>
        <p:spPr>
          <a:xfrm>
            <a:off x="5919400" y="6156287"/>
            <a:ext cx="16163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RETA 6301; Regional Energy Sector Strategy (ESS) [2006-2008]</a:t>
            </a:r>
            <a:endParaRPr lang="en-US" sz="1200" dirty="0"/>
          </a:p>
        </p:txBody>
      </p:sp>
      <p:cxnSp>
        <p:nvCxnSpPr>
          <p:cNvPr id="117" name="Elbow Connector 116"/>
          <p:cNvCxnSpPr>
            <a:stCxn id="115" idx="3"/>
            <a:endCxn id="51" idx="1"/>
          </p:cNvCxnSpPr>
          <p:nvPr/>
        </p:nvCxnSpPr>
        <p:spPr>
          <a:xfrm flipV="1">
            <a:off x="7535735" y="1141504"/>
            <a:ext cx="173040" cy="53379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>
            <a:stCxn id="114" idx="0"/>
            <a:endCxn id="50" idx="1"/>
          </p:cNvCxnSpPr>
          <p:nvPr/>
        </p:nvCxnSpPr>
        <p:spPr>
          <a:xfrm rot="5400000" flipH="1" flipV="1">
            <a:off x="4618272" y="2866859"/>
            <a:ext cx="3593354" cy="1426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811489" y="5451397"/>
            <a:ext cx="175456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Focal Group (FG) and Planning Working Group</a:t>
            </a:r>
          </a:p>
          <a:p>
            <a:pPr algn="ctr"/>
            <a:r>
              <a:rPr lang="en-US" sz="1200" dirty="0" smtClean="0"/>
              <a:t>[2005]</a:t>
            </a:r>
            <a:endParaRPr lang="en-US" sz="1200" dirty="0"/>
          </a:p>
        </p:txBody>
      </p:sp>
      <p:cxnSp>
        <p:nvCxnSpPr>
          <p:cNvPr id="128" name="Straight Arrow Connector 127"/>
          <p:cNvCxnSpPr/>
          <p:nvPr/>
        </p:nvCxnSpPr>
        <p:spPr>
          <a:xfrm>
            <a:off x="7197673" y="1556825"/>
            <a:ext cx="0" cy="389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>
            <a:stCxn id="12" idx="2"/>
            <a:endCxn id="114" idx="1"/>
          </p:cNvCxnSpPr>
          <p:nvPr/>
        </p:nvCxnSpPr>
        <p:spPr>
          <a:xfrm rot="16200000" flipH="1">
            <a:off x="5252852" y="4735376"/>
            <a:ext cx="468452" cy="17684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lbow Connector 131"/>
          <p:cNvCxnSpPr>
            <a:stCxn id="12" idx="2"/>
            <a:endCxn id="120" idx="1"/>
          </p:cNvCxnSpPr>
          <p:nvPr/>
        </p:nvCxnSpPr>
        <p:spPr>
          <a:xfrm rot="16200000" flipH="1">
            <a:off x="5012577" y="4975651"/>
            <a:ext cx="1184992" cy="41283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>
            <a:stCxn id="12" idx="2"/>
            <a:endCxn id="115" idx="1"/>
          </p:cNvCxnSpPr>
          <p:nvPr/>
        </p:nvCxnSpPr>
        <p:spPr>
          <a:xfrm rot="16200000" flipH="1">
            <a:off x="4714087" y="5274140"/>
            <a:ext cx="1889882" cy="5207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54864" y="676656"/>
            <a:ext cx="2624328" cy="499262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2761488" y="667512"/>
            <a:ext cx="3410712" cy="5010912"/>
          </a:xfrm>
          <a:custGeom>
            <a:avLst/>
            <a:gdLst>
              <a:gd name="connsiteX0" fmla="*/ 0 w 3410712"/>
              <a:gd name="connsiteY0" fmla="*/ 5001768 h 5193792"/>
              <a:gd name="connsiteX1" fmla="*/ 0 w 3410712"/>
              <a:gd name="connsiteY1" fmla="*/ 0 h 5193792"/>
              <a:gd name="connsiteX2" fmla="*/ 3410712 w 3410712"/>
              <a:gd name="connsiteY2" fmla="*/ 0 h 5193792"/>
              <a:gd name="connsiteX3" fmla="*/ 3410712 w 3410712"/>
              <a:gd name="connsiteY3" fmla="*/ 3995928 h 5193792"/>
              <a:gd name="connsiteX4" fmla="*/ 1819656 w 3410712"/>
              <a:gd name="connsiteY4" fmla="*/ 3995928 h 5193792"/>
              <a:gd name="connsiteX5" fmla="*/ 1819656 w 3410712"/>
              <a:gd name="connsiteY5" fmla="*/ 5193792 h 5193792"/>
              <a:gd name="connsiteX6" fmla="*/ 0 w 3410712"/>
              <a:gd name="connsiteY6" fmla="*/ 5001768 h 5193792"/>
              <a:gd name="connsiteX0" fmla="*/ 0 w 3410712"/>
              <a:gd name="connsiteY0" fmla="*/ 5001768 h 5001768"/>
              <a:gd name="connsiteX1" fmla="*/ 0 w 3410712"/>
              <a:gd name="connsiteY1" fmla="*/ 0 h 5001768"/>
              <a:gd name="connsiteX2" fmla="*/ 3410712 w 3410712"/>
              <a:gd name="connsiteY2" fmla="*/ 0 h 5001768"/>
              <a:gd name="connsiteX3" fmla="*/ 3410712 w 3410712"/>
              <a:gd name="connsiteY3" fmla="*/ 3995928 h 5001768"/>
              <a:gd name="connsiteX4" fmla="*/ 1819656 w 3410712"/>
              <a:gd name="connsiteY4" fmla="*/ 3995928 h 5001768"/>
              <a:gd name="connsiteX5" fmla="*/ 1819656 w 3410712"/>
              <a:gd name="connsiteY5" fmla="*/ 4992624 h 5001768"/>
              <a:gd name="connsiteX6" fmla="*/ 0 w 3410712"/>
              <a:gd name="connsiteY6" fmla="*/ 5001768 h 5001768"/>
              <a:gd name="connsiteX0" fmla="*/ 0 w 3410712"/>
              <a:gd name="connsiteY0" fmla="*/ 5001768 h 5010912"/>
              <a:gd name="connsiteX1" fmla="*/ 0 w 3410712"/>
              <a:gd name="connsiteY1" fmla="*/ 0 h 5010912"/>
              <a:gd name="connsiteX2" fmla="*/ 3410712 w 3410712"/>
              <a:gd name="connsiteY2" fmla="*/ 0 h 5010912"/>
              <a:gd name="connsiteX3" fmla="*/ 3410712 w 3410712"/>
              <a:gd name="connsiteY3" fmla="*/ 3995928 h 5010912"/>
              <a:gd name="connsiteX4" fmla="*/ 1819656 w 3410712"/>
              <a:gd name="connsiteY4" fmla="*/ 3995928 h 5010912"/>
              <a:gd name="connsiteX5" fmla="*/ 1819656 w 3410712"/>
              <a:gd name="connsiteY5" fmla="*/ 5010912 h 5010912"/>
              <a:gd name="connsiteX6" fmla="*/ 0 w 3410712"/>
              <a:gd name="connsiteY6" fmla="*/ 5001768 h 5010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0712" h="5010912">
                <a:moveTo>
                  <a:pt x="0" y="5001768"/>
                </a:moveTo>
                <a:lnTo>
                  <a:pt x="0" y="0"/>
                </a:lnTo>
                <a:lnTo>
                  <a:pt x="3410712" y="0"/>
                </a:lnTo>
                <a:lnTo>
                  <a:pt x="3410712" y="3995928"/>
                </a:lnTo>
                <a:lnTo>
                  <a:pt x="1819656" y="3995928"/>
                </a:lnTo>
                <a:lnTo>
                  <a:pt x="1819656" y="5010912"/>
                </a:lnTo>
                <a:lnTo>
                  <a:pt x="0" y="5001768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Arrow Connector 146"/>
          <p:cNvCxnSpPr/>
          <p:nvPr/>
        </p:nvCxnSpPr>
        <p:spPr>
          <a:xfrm flipV="1">
            <a:off x="4095863" y="1556825"/>
            <a:ext cx="0" cy="3355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Freeform 155"/>
          <p:cNvSpPr/>
          <p:nvPr/>
        </p:nvSpPr>
        <p:spPr>
          <a:xfrm>
            <a:off x="5321808" y="676656"/>
            <a:ext cx="3767328" cy="6153912"/>
          </a:xfrm>
          <a:custGeom>
            <a:avLst/>
            <a:gdLst>
              <a:gd name="connsiteX0" fmla="*/ 0 w 3767328"/>
              <a:gd name="connsiteY0" fmla="*/ 4032504 h 6153912"/>
              <a:gd name="connsiteX1" fmla="*/ 0 w 3767328"/>
              <a:gd name="connsiteY1" fmla="*/ 6153912 h 6153912"/>
              <a:gd name="connsiteX2" fmla="*/ 3767328 w 3767328"/>
              <a:gd name="connsiteY2" fmla="*/ 6153912 h 6153912"/>
              <a:gd name="connsiteX3" fmla="*/ 3767328 w 3767328"/>
              <a:gd name="connsiteY3" fmla="*/ 0 h 6153912"/>
              <a:gd name="connsiteX4" fmla="*/ 950976 w 3767328"/>
              <a:gd name="connsiteY4" fmla="*/ 0 h 6153912"/>
              <a:gd name="connsiteX5" fmla="*/ 950976 w 3767328"/>
              <a:gd name="connsiteY5" fmla="*/ 4014216 h 6153912"/>
              <a:gd name="connsiteX6" fmla="*/ 0 w 3767328"/>
              <a:gd name="connsiteY6" fmla="*/ 4032504 h 6153912"/>
              <a:gd name="connsiteX0" fmla="*/ 0 w 3767328"/>
              <a:gd name="connsiteY0" fmla="*/ 4032504 h 6153912"/>
              <a:gd name="connsiteX1" fmla="*/ 0 w 3767328"/>
              <a:gd name="connsiteY1" fmla="*/ 6153912 h 6153912"/>
              <a:gd name="connsiteX2" fmla="*/ 3767328 w 3767328"/>
              <a:gd name="connsiteY2" fmla="*/ 6153912 h 6153912"/>
              <a:gd name="connsiteX3" fmla="*/ 3767328 w 3767328"/>
              <a:gd name="connsiteY3" fmla="*/ 0 h 6153912"/>
              <a:gd name="connsiteX4" fmla="*/ 950976 w 3767328"/>
              <a:gd name="connsiteY4" fmla="*/ 0 h 6153912"/>
              <a:gd name="connsiteX5" fmla="*/ 950976 w 3767328"/>
              <a:gd name="connsiteY5" fmla="*/ 4032504 h 6153912"/>
              <a:gd name="connsiteX6" fmla="*/ 0 w 3767328"/>
              <a:gd name="connsiteY6" fmla="*/ 4032504 h 615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67328" h="6153912">
                <a:moveTo>
                  <a:pt x="0" y="4032504"/>
                </a:moveTo>
                <a:lnTo>
                  <a:pt x="0" y="6153912"/>
                </a:lnTo>
                <a:lnTo>
                  <a:pt x="3767328" y="6153912"/>
                </a:lnTo>
                <a:lnTo>
                  <a:pt x="3767328" y="0"/>
                </a:lnTo>
                <a:lnTo>
                  <a:pt x="950976" y="0"/>
                </a:lnTo>
                <a:lnTo>
                  <a:pt x="950976" y="4032504"/>
                </a:lnTo>
                <a:lnTo>
                  <a:pt x="0" y="4032504"/>
                </a:lnTo>
                <a:close/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TextBox 156"/>
          <p:cNvSpPr txBox="1"/>
          <p:nvPr/>
        </p:nvSpPr>
        <p:spPr>
          <a:xfrm>
            <a:off x="2869750" y="5948899"/>
            <a:ext cx="16163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Bilateral power agreements based on MOUs and IPPs</a:t>
            </a:r>
          </a:p>
        </p:txBody>
      </p:sp>
      <p:cxnSp>
        <p:nvCxnSpPr>
          <p:cNvPr id="168" name="Elbow Connector 167"/>
          <p:cNvCxnSpPr>
            <a:endCxn id="24" idx="1"/>
          </p:cNvCxnSpPr>
          <p:nvPr/>
        </p:nvCxnSpPr>
        <p:spPr>
          <a:xfrm rot="16200000" flipH="1">
            <a:off x="76326" y="3255745"/>
            <a:ext cx="1516433" cy="13555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Elbow Connector 169"/>
          <p:cNvCxnSpPr>
            <a:endCxn id="31" idx="1"/>
          </p:cNvCxnSpPr>
          <p:nvPr/>
        </p:nvCxnSpPr>
        <p:spPr>
          <a:xfrm rot="16200000" flipH="1">
            <a:off x="-493752" y="3825821"/>
            <a:ext cx="2674876" cy="15384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>
            <a:stCxn id="4" idx="2"/>
          </p:cNvCxnSpPr>
          <p:nvPr/>
        </p:nvCxnSpPr>
        <p:spPr>
          <a:xfrm flipH="1">
            <a:off x="728663" y="1464668"/>
            <a:ext cx="1390" cy="269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112442" y="5945175"/>
            <a:ext cx="16163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List of priority projects</a:t>
            </a:r>
          </a:p>
          <a:p>
            <a:pPr algn="ctr"/>
            <a:r>
              <a:rPr lang="en-US" sz="1200" dirty="0" smtClean="0"/>
              <a:t>and initial bilateral contacts [1993-1994]</a:t>
            </a:r>
            <a:endParaRPr lang="en-US" sz="1200" dirty="0"/>
          </a:p>
        </p:txBody>
      </p:sp>
      <p:cxnSp>
        <p:nvCxnSpPr>
          <p:cNvPr id="175" name="Straight Arrow Connector 174"/>
          <p:cNvCxnSpPr/>
          <p:nvPr/>
        </p:nvCxnSpPr>
        <p:spPr>
          <a:xfrm>
            <a:off x="310896" y="1464112"/>
            <a:ext cx="0" cy="4481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>
            <a:stCxn id="173" idx="3"/>
            <a:endCxn id="157" idx="1"/>
          </p:cNvCxnSpPr>
          <p:nvPr/>
        </p:nvCxnSpPr>
        <p:spPr>
          <a:xfrm>
            <a:off x="1728777" y="6268341"/>
            <a:ext cx="1140973" cy="3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>
            <a:stCxn id="13" idx="2"/>
            <a:endCxn id="157" idx="0"/>
          </p:cNvCxnSpPr>
          <p:nvPr/>
        </p:nvCxnSpPr>
        <p:spPr>
          <a:xfrm>
            <a:off x="3677918" y="5569001"/>
            <a:ext cx="0" cy="379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Rectangle 180"/>
          <p:cNvSpPr/>
          <p:nvPr/>
        </p:nvSpPr>
        <p:spPr>
          <a:xfrm>
            <a:off x="54864" y="5774562"/>
            <a:ext cx="4547740" cy="102805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TextBox 185"/>
          <p:cNvSpPr txBox="1"/>
          <p:nvPr/>
        </p:nvSpPr>
        <p:spPr>
          <a:xfrm>
            <a:off x="7708775" y="2595905"/>
            <a:ext cx="133464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RETA 6440; Update Regional Indicative Master Plan [2010]</a:t>
            </a:r>
            <a:endParaRPr lang="en-US" sz="1200" dirty="0"/>
          </a:p>
        </p:txBody>
      </p:sp>
      <p:sp>
        <p:nvSpPr>
          <p:cNvPr id="187" name="TextBox 186"/>
          <p:cNvSpPr txBox="1"/>
          <p:nvPr/>
        </p:nvSpPr>
        <p:spPr>
          <a:xfrm>
            <a:off x="7705515" y="3573908"/>
            <a:ext cx="133464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Negotiations for establishment of Regional Power Coordination Center [2011 – ]</a:t>
            </a:r>
            <a:endParaRPr lang="en-US" sz="1200" dirty="0"/>
          </a:p>
        </p:txBody>
      </p:sp>
      <p:cxnSp>
        <p:nvCxnSpPr>
          <p:cNvPr id="189" name="Straight Arrow Connector 188"/>
          <p:cNvCxnSpPr>
            <a:stCxn id="51" idx="2"/>
          </p:cNvCxnSpPr>
          <p:nvPr/>
        </p:nvCxnSpPr>
        <p:spPr>
          <a:xfrm flipH="1">
            <a:off x="8132255" y="1557002"/>
            <a:ext cx="1" cy="1038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86" idx="2"/>
            <a:endCxn id="187" idx="0"/>
          </p:cNvCxnSpPr>
          <p:nvPr/>
        </p:nvCxnSpPr>
        <p:spPr>
          <a:xfrm flipH="1">
            <a:off x="8372836" y="3426902"/>
            <a:ext cx="3260" cy="147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</p:cNvCxnSpPr>
          <p:nvPr/>
        </p:nvCxnSpPr>
        <p:spPr>
          <a:xfrm>
            <a:off x="1104957" y="2565309"/>
            <a:ext cx="0" cy="23171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7" idx="1"/>
          </p:cNvCxnSpPr>
          <p:nvPr/>
        </p:nvCxnSpPr>
        <p:spPr>
          <a:xfrm rot="10800000" flipV="1">
            <a:off x="318208" y="3120187"/>
            <a:ext cx="584114" cy="282871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230817" y="709541"/>
            <a:ext cx="342900" cy="342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5736105" y="709541"/>
            <a:ext cx="342900" cy="342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8676038" y="711511"/>
            <a:ext cx="342900" cy="342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127813" y="5820897"/>
            <a:ext cx="342900" cy="342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7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9785C00-F970-4D53-A3D8-DD5715030ECB}" vid="{06223F9E-0DF5-4C5E-BE74-AE65211C83C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Daniel_PhD_1</Template>
  <TotalTime>5113</TotalTime>
  <Words>1281</Words>
  <Application>Microsoft Office PowerPoint</Application>
  <PresentationFormat>On-screen Show (4:3)</PresentationFormat>
  <Paragraphs>223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MS Mincho</vt:lpstr>
      <vt:lpstr>Arial</vt:lpstr>
      <vt:lpstr>Calibri</vt:lpstr>
      <vt:lpstr>Calibri Light</vt:lpstr>
      <vt:lpstr>Times New Roman</vt:lpstr>
      <vt:lpstr>Office Theme</vt:lpstr>
      <vt:lpstr>PowerPoint Presentation</vt:lpstr>
      <vt:lpstr>Outline</vt:lpstr>
      <vt:lpstr>Greater Mekong Subregion Energy Security Challenge</vt:lpstr>
      <vt:lpstr>Rationale for power cooperation in the GMS</vt:lpstr>
      <vt:lpstr>Rationale for power cooperation in the GMS</vt:lpstr>
      <vt:lpstr>Rationale for power cooperation in the GMS</vt:lpstr>
      <vt:lpstr>The GMS Power Cooperation Program</vt:lpstr>
      <vt:lpstr>Challenges and recent developments</vt:lpstr>
      <vt:lpstr>Analysis of the development process</vt:lpstr>
      <vt:lpstr>Phase 1: National stakeholders’ agreement</vt:lpstr>
      <vt:lpstr>Analysis of phase 1: causality diagram</vt:lpstr>
      <vt:lpstr>Analysis of phase 1: influential factors</vt:lpstr>
      <vt:lpstr>Summary of analysis of four phases</vt:lpstr>
      <vt:lpstr>Near-term future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del Barrio</dc:creator>
  <cp:lastModifiedBy>Daniel del Barrio</cp:lastModifiedBy>
  <cp:revision>71</cp:revision>
  <cp:lastPrinted>2016-08-24T10:29:11Z</cp:lastPrinted>
  <dcterms:created xsi:type="dcterms:W3CDTF">2016-08-18T06:55:47Z</dcterms:created>
  <dcterms:modified xsi:type="dcterms:W3CDTF">2016-08-24T14:10:07Z</dcterms:modified>
</cp:coreProperties>
</file>