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59" r:id="rId5"/>
    <p:sldId id="260" r:id="rId6"/>
    <p:sldId id="264" r:id="rId7"/>
    <p:sldId id="261" r:id="rId8"/>
    <p:sldId id="265" r:id="rId9"/>
    <p:sldId id="266" r:id="rId10"/>
    <p:sldId id="267" r:id="rId11"/>
    <p:sldId id="268" r:id="rId12"/>
    <p:sldId id="262" r:id="rId13"/>
    <p:sldId id="263"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ian Neng" initials="QN" lastIdx="2" clrIdx="0">
    <p:extLst>
      <p:ext uri="{19B8F6BF-5375-455C-9EA6-DF929625EA0E}">
        <p15:presenceInfo xmlns:p15="http://schemas.microsoft.com/office/powerpoint/2012/main" userId="S-1-5-21-482311787-1869618626-615583016-2432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54" autoAdjust="0"/>
    <p:restoredTop sz="69188" autoAdjust="0"/>
  </p:normalViewPr>
  <p:slideViewPr>
    <p:cSldViewPr snapToGrid="0">
      <p:cViewPr varScale="1">
        <p:scale>
          <a:sx n="50" d="100"/>
          <a:sy n="50" d="100"/>
        </p:scale>
        <p:origin x="10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DEEFF6-8F1C-4C1D-B1B8-1EE76A9648EE}" type="datetimeFigureOut">
              <a:rPr lang="en-SG" smtClean="0"/>
              <a:t>26/8/2016</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E009E1-4416-46FF-8816-F111BE7A238A}" type="slidenum">
              <a:rPr lang="en-SG" smtClean="0"/>
              <a:t>‹#›</a:t>
            </a:fld>
            <a:endParaRPr lang="en-SG"/>
          </a:p>
        </p:txBody>
      </p:sp>
    </p:spTree>
    <p:extLst>
      <p:ext uri="{BB962C8B-B14F-4D97-AF65-F5344CB8AC3E}">
        <p14:creationId xmlns:p14="http://schemas.microsoft.com/office/powerpoint/2010/main" val="325187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B4E009E1-4416-46FF-8816-F111BE7A238A}" type="slidenum">
              <a:rPr lang="en-SG" smtClean="0"/>
              <a:t>1</a:t>
            </a:fld>
            <a:endParaRPr lang="en-SG"/>
          </a:p>
        </p:txBody>
      </p:sp>
    </p:spTree>
    <p:extLst>
      <p:ext uri="{BB962C8B-B14F-4D97-AF65-F5344CB8AC3E}">
        <p14:creationId xmlns:p14="http://schemas.microsoft.com/office/powerpoint/2010/main" val="2832844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B4E009E1-4416-46FF-8816-F111BE7A238A}" type="slidenum">
              <a:rPr lang="en-SG" smtClean="0"/>
              <a:t>3</a:t>
            </a:fld>
            <a:endParaRPr lang="en-SG"/>
          </a:p>
        </p:txBody>
      </p:sp>
    </p:spTree>
    <p:extLst>
      <p:ext uri="{BB962C8B-B14F-4D97-AF65-F5344CB8AC3E}">
        <p14:creationId xmlns:p14="http://schemas.microsoft.com/office/powerpoint/2010/main" val="2145748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baseline="0" dirty="0" smtClean="0"/>
          </a:p>
        </p:txBody>
      </p:sp>
      <p:sp>
        <p:nvSpPr>
          <p:cNvPr id="4" name="Slide Number Placeholder 3"/>
          <p:cNvSpPr>
            <a:spLocks noGrp="1"/>
          </p:cNvSpPr>
          <p:nvPr>
            <p:ph type="sldNum" sz="quarter" idx="10"/>
          </p:nvPr>
        </p:nvSpPr>
        <p:spPr/>
        <p:txBody>
          <a:bodyPr/>
          <a:lstStyle/>
          <a:p>
            <a:fld id="{B4E009E1-4416-46FF-8816-F111BE7A238A}" type="slidenum">
              <a:rPr lang="en-SG" smtClean="0"/>
              <a:t>4</a:t>
            </a:fld>
            <a:endParaRPr lang="en-SG"/>
          </a:p>
        </p:txBody>
      </p:sp>
    </p:spTree>
    <p:extLst>
      <p:ext uri="{BB962C8B-B14F-4D97-AF65-F5344CB8AC3E}">
        <p14:creationId xmlns:p14="http://schemas.microsoft.com/office/powerpoint/2010/main" val="593607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dirty="0"/>
          </a:p>
        </p:txBody>
      </p:sp>
      <p:sp>
        <p:nvSpPr>
          <p:cNvPr id="4" name="Slide Number Placeholder 3"/>
          <p:cNvSpPr>
            <a:spLocks noGrp="1"/>
          </p:cNvSpPr>
          <p:nvPr>
            <p:ph type="sldNum" sz="quarter" idx="10"/>
          </p:nvPr>
        </p:nvSpPr>
        <p:spPr/>
        <p:txBody>
          <a:bodyPr/>
          <a:lstStyle/>
          <a:p>
            <a:fld id="{B4E009E1-4416-46FF-8816-F111BE7A238A}" type="slidenum">
              <a:rPr lang="en-SG" smtClean="0"/>
              <a:t>5</a:t>
            </a:fld>
            <a:endParaRPr lang="en-SG"/>
          </a:p>
        </p:txBody>
      </p:sp>
    </p:spTree>
    <p:extLst>
      <p:ext uri="{BB962C8B-B14F-4D97-AF65-F5344CB8AC3E}">
        <p14:creationId xmlns:p14="http://schemas.microsoft.com/office/powerpoint/2010/main" val="1257705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B4E009E1-4416-46FF-8816-F111BE7A238A}" type="slidenum">
              <a:rPr lang="en-SG" smtClean="0"/>
              <a:t>7</a:t>
            </a:fld>
            <a:endParaRPr lang="en-SG"/>
          </a:p>
        </p:txBody>
      </p:sp>
    </p:spTree>
    <p:extLst>
      <p:ext uri="{BB962C8B-B14F-4D97-AF65-F5344CB8AC3E}">
        <p14:creationId xmlns:p14="http://schemas.microsoft.com/office/powerpoint/2010/main" val="519614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baseline="0" dirty="0" smtClean="0"/>
          </a:p>
        </p:txBody>
      </p:sp>
      <p:sp>
        <p:nvSpPr>
          <p:cNvPr id="4" name="Slide Number Placeholder 3"/>
          <p:cNvSpPr>
            <a:spLocks noGrp="1"/>
          </p:cNvSpPr>
          <p:nvPr>
            <p:ph type="sldNum" sz="quarter" idx="10"/>
          </p:nvPr>
        </p:nvSpPr>
        <p:spPr/>
        <p:txBody>
          <a:bodyPr/>
          <a:lstStyle/>
          <a:p>
            <a:fld id="{B4E009E1-4416-46FF-8816-F111BE7A238A}" type="slidenum">
              <a:rPr lang="en-SG" smtClean="0"/>
              <a:t>12</a:t>
            </a:fld>
            <a:endParaRPr lang="en-SG"/>
          </a:p>
        </p:txBody>
      </p:sp>
    </p:spTree>
    <p:extLst>
      <p:ext uri="{BB962C8B-B14F-4D97-AF65-F5344CB8AC3E}">
        <p14:creationId xmlns:p14="http://schemas.microsoft.com/office/powerpoint/2010/main" val="724229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SG" dirty="0"/>
          </a:p>
        </p:txBody>
      </p:sp>
      <p:sp>
        <p:nvSpPr>
          <p:cNvPr id="4" name="Slide Number Placeholder 3"/>
          <p:cNvSpPr>
            <a:spLocks noGrp="1"/>
          </p:cNvSpPr>
          <p:nvPr>
            <p:ph type="sldNum" sz="quarter" idx="10"/>
          </p:nvPr>
        </p:nvSpPr>
        <p:spPr/>
        <p:txBody>
          <a:bodyPr/>
          <a:lstStyle/>
          <a:p>
            <a:fld id="{B4E009E1-4416-46FF-8816-F111BE7A238A}" type="slidenum">
              <a:rPr lang="en-SG" smtClean="0"/>
              <a:t>13</a:t>
            </a:fld>
            <a:endParaRPr lang="en-SG"/>
          </a:p>
        </p:txBody>
      </p:sp>
    </p:spTree>
    <p:extLst>
      <p:ext uri="{BB962C8B-B14F-4D97-AF65-F5344CB8AC3E}">
        <p14:creationId xmlns:p14="http://schemas.microsoft.com/office/powerpoint/2010/main" val="14142284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8/26/2016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8/26/2016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SG" dirty="0" smtClean="0"/>
              <a:t>Analysing feedback and rebates as effective policy tools for influencing household water consumption</a:t>
            </a:r>
            <a:endParaRPr lang="en-SG" dirty="0"/>
          </a:p>
        </p:txBody>
      </p:sp>
      <p:sp>
        <p:nvSpPr>
          <p:cNvPr id="3" name="Subtitle 2"/>
          <p:cNvSpPr>
            <a:spLocks noGrp="1"/>
          </p:cNvSpPr>
          <p:nvPr>
            <p:ph type="subTitle" idx="1"/>
          </p:nvPr>
        </p:nvSpPr>
        <p:spPr/>
        <p:txBody>
          <a:bodyPr>
            <a:normAutofit fontScale="85000" lnSpcReduction="10000"/>
          </a:bodyPr>
          <a:lstStyle/>
          <a:p>
            <a:r>
              <a:rPr lang="en-US" dirty="0" smtClean="0"/>
              <a:t>Presented by: Koh </a:t>
            </a:r>
            <a:r>
              <a:rPr lang="en-US" dirty="0" err="1" smtClean="0"/>
              <a:t>shi</a:t>
            </a:r>
            <a:r>
              <a:rPr lang="en-US" dirty="0" smtClean="0"/>
              <a:t> ting</a:t>
            </a:r>
          </a:p>
          <a:p>
            <a:r>
              <a:rPr lang="en-US" dirty="0" smtClean="0"/>
              <a:t>This is an institute of water policy summer intern project</a:t>
            </a:r>
          </a:p>
          <a:p>
            <a:r>
              <a:rPr lang="en-US" dirty="0" smtClean="0"/>
              <a:t>The research team: </a:t>
            </a:r>
            <a:r>
              <a:rPr lang="en-SG" dirty="0" err="1" smtClean="0"/>
              <a:t>qian</a:t>
            </a:r>
            <a:r>
              <a:rPr lang="en-SG" dirty="0" smtClean="0"/>
              <a:t> </a:t>
            </a:r>
            <a:r>
              <a:rPr lang="en-SG" dirty="0" err="1" smtClean="0"/>
              <a:t>neng</a:t>
            </a:r>
            <a:r>
              <a:rPr lang="en-SG" dirty="0" smtClean="0"/>
              <a:t>, li </a:t>
            </a:r>
            <a:r>
              <a:rPr lang="en-SG" dirty="0" err="1" smtClean="0"/>
              <a:t>li</a:t>
            </a:r>
            <a:r>
              <a:rPr lang="en-SG" dirty="0" smtClean="0"/>
              <a:t>, </a:t>
            </a:r>
            <a:r>
              <a:rPr lang="en-SG" dirty="0" err="1" smtClean="0"/>
              <a:t>koh</a:t>
            </a:r>
            <a:r>
              <a:rPr lang="en-SG" dirty="0" smtClean="0"/>
              <a:t> </a:t>
            </a:r>
            <a:r>
              <a:rPr lang="en-SG" dirty="0" err="1" smtClean="0"/>
              <a:t>shi</a:t>
            </a:r>
            <a:r>
              <a:rPr lang="en-SG" dirty="0" smtClean="0"/>
              <a:t> ting, </a:t>
            </a:r>
            <a:r>
              <a:rPr lang="en-SG" dirty="0" err="1" smtClean="0"/>
              <a:t>elaine</a:t>
            </a:r>
            <a:r>
              <a:rPr lang="en-SG" dirty="0" smtClean="0"/>
              <a:t> </a:t>
            </a:r>
            <a:r>
              <a:rPr lang="en-SG" dirty="0" err="1" smtClean="0"/>
              <a:t>sam</a:t>
            </a:r>
            <a:r>
              <a:rPr lang="en-SG" dirty="0" smtClean="0"/>
              <a:t>, tan ting </a:t>
            </a:r>
            <a:r>
              <a:rPr lang="en-SG" dirty="0" err="1" smtClean="0"/>
              <a:t>yu</a:t>
            </a:r>
            <a:endParaRPr lang="en-SG" dirty="0"/>
          </a:p>
        </p:txBody>
      </p:sp>
    </p:spTree>
    <p:extLst>
      <p:ext uri="{BB962C8B-B14F-4D97-AF65-F5344CB8AC3E}">
        <p14:creationId xmlns:p14="http://schemas.microsoft.com/office/powerpoint/2010/main" val="1284224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Data</a:t>
            </a:r>
            <a:endParaRPr lang="en-SG" dirty="0"/>
          </a:p>
        </p:txBody>
      </p:sp>
      <p:sp>
        <p:nvSpPr>
          <p:cNvPr id="3" name="Content Placeholder 2"/>
          <p:cNvSpPr>
            <a:spLocks noGrp="1"/>
          </p:cNvSpPr>
          <p:nvPr>
            <p:ph sz="quarter" idx="13"/>
          </p:nvPr>
        </p:nvSpPr>
        <p:spPr/>
        <p:txBody>
          <a:bodyPr/>
          <a:lstStyle/>
          <a:p>
            <a:r>
              <a:rPr lang="en-SG" cap="none" dirty="0" smtClean="0"/>
              <a:t>Missing and zero values were dropped</a:t>
            </a:r>
          </a:p>
          <a:p>
            <a:r>
              <a:rPr lang="en-SG" cap="none" dirty="0" smtClean="0"/>
              <a:t>Extreme values (top 5% and bottom 5% water consumption values) were dropped</a:t>
            </a:r>
          </a:p>
          <a:p>
            <a:r>
              <a:rPr lang="en-SG" cap="none" dirty="0" smtClean="0"/>
              <a:t>In the final sample for analysis, there are 160 households</a:t>
            </a:r>
          </a:p>
          <a:p>
            <a:pPr lvl="1"/>
            <a:r>
              <a:rPr lang="en-SG" cap="none" dirty="0" smtClean="0"/>
              <a:t>Control group: 67</a:t>
            </a:r>
          </a:p>
          <a:p>
            <a:pPr lvl="1"/>
            <a:r>
              <a:rPr lang="en-SG" cap="none" dirty="0" smtClean="0"/>
              <a:t>Treatment group 1: 47</a:t>
            </a:r>
          </a:p>
          <a:p>
            <a:pPr lvl="1"/>
            <a:r>
              <a:rPr lang="en-SG" cap="none" dirty="0" smtClean="0"/>
              <a:t>Treatment group 2: 47</a:t>
            </a:r>
            <a:endParaRPr lang="en-SG" cap="none" dirty="0"/>
          </a:p>
        </p:txBody>
      </p:sp>
    </p:spTree>
    <p:extLst>
      <p:ext uri="{BB962C8B-B14F-4D97-AF65-F5344CB8AC3E}">
        <p14:creationId xmlns:p14="http://schemas.microsoft.com/office/powerpoint/2010/main" val="665562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Summary statistics</a:t>
            </a:r>
            <a:endParaRPr lang="en-SG" dirty="0"/>
          </a:p>
        </p:txBody>
      </p:sp>
      <p:pic>
        <p:nvPicPr>
          <p:cNvPr id="4" name="Content Placeholder 3"/>
          <p:cNvPicPr>
            <a:picLocks noGrp="1" noChangeAspect="1"/>
          </p:cNvPicPr>
          <p:nvPr>
            <p:ph sz="quarter" idx="13"/>
          </p:nvPr>
        </p:nvPicPr>
        <p:blipFill>
          <a:blip r:embed="rId2"/>
          <a:stretch>
            <a:fillRect/>
          </a:stretch>
        </p:blipFill>
        <p:spPr>
          <a:xfrm>
            <a:off x="-268614" y="2214695"/>
            <a:ext cx="12998025" cy="8622386"/>
          </a:xfrm>
          <a:prstGeom prst="rect">
            <a:avLst/>
          </a:prstGeom>
        </p:spPr>
      </p:pic>
    </p:spTree>
    <p:extLst>
      <p:ext uri="{BB962C8B-B14F-4D97-AF65-F5344CB8AC3E}">
        <p14:creationId xmlns:p14="http://schemas.microsoft.com/office/powerpoint/2010/main" val="2796862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Results</a:t>
            </a:r>
            <a:endParaRPr lang="en-SG" dirty="0"/>
          </a:p>
        </p:txBody>
      </p:sp>
      <p:sp>
        <p:nvSpPr>
          <p:cNvPr id="3" name="Content Placeholder 2"/>
          <p:cNvSpPr>
            <a:spLocks noGrp="1"/>
          </p:cNvSpPr>
          <p:nvPr>
            <p:ph sz="quarter" idx="13"/>
          </p:nvPr>
        </p:nvSpPr>
        <p:spPr/>
        <p:txBody>
          <a:bodyPr/>
          <a:lstStyle/>
          <a:p>
            <a:r>
              <a:rPr lang="en-SG" cap="none" dirty="0" smtClean="0"/>
              <a:t>Introduction of social norms may result in water savings:</a:t>
            </a:r>
          </a:p>
          <a:p>
            <a:pPr lvl="1"/>
            <a:r>
              <a:rPr lang="en-SG" cap="none" dirty="0" smtClean="0"/>
              <a:t>Average daily water consumption is 17.5% lower than baseline</a:t>
            </a:r>
          </a:p>
          <a:p>
            <a:r>
              <a:rPr lang="en-SG" cap="none" dirty="0" smtClean="0"/>
              <a:t>Stickiness of new water conservation habits</a:t>
            </a:r>
          </a:p>
          <a:p>
            <a:pPr lvl="1"/>
            <a:r>
              <a:rPr lang="en-SG" cap="none" dirty="0" smtClean="0"/>
              <a:t>Households consumed 11.2% less water compared to their own baseline data</a:t>
            </a:r>
          </a:p>
          <a:p>
            <a:pPr marL="457200" lvl="1" indent="0">
              <a:buNone/>
            </a:pPr>
            <a:r>
              <a:rPr lang="en-SG" cap="none" dirty="0" smtClean="0">
                <a:sym typeface="Wingdings" panose="05000000000000000000" pitchFamily="2" charset="2"/>
              </a:rPr>
              <a:t> </a:t>
            </a:r>
            <a:r>
              <a:rPr lang="en-SG" cap="none" dirty="0"/>
              <a:t>Social norms have an impact on behaviour, with a slight wane over </a:t>
            </a:r>
            <a:r>
              <a:rPr lang="en-SG" cap="none" dirty="0" smtClean="0"/>
              <a:t>time</a:t>
            </a:r>
          </a:p>
          <a:p>
            <a:r>
              <a:rPr lang="en-SG" cap="none" dirty="0" smtClean="0"/>
              <a:t>No significant changes detected for those given feedback + incentives</a:t>
            </a:r>
          </a:p>
          <a:p>
            <a:pPr lvl="1"/>
            <a:r>
              <a:rPr lang="en-SG" cap="none" dirty="0"/>
              <a:t>Crowding out </a:t>
            </a:r>
            <a:r>
              <a:rPr lang="en-SG" cap="none" dirty="0" smtClean="0"/>
              <a:t>effect? </a:t>
            </a:r>
            <a:endParaRPr lang="en-SG" cap="none" dirty="0"/>
          </a:p>
          <a:p>
            <a:endParaRPr lang="en-SG" cap="none" dirty="0" smtClean="0"/>
          </a:p>
          <a:p>
            <a:endParaRPr lang="en-SG" dirty="0" smtClean="0"/>
          </a:p>
        </p:txBody>
      </p:sp>
    </p:spTree>
    <p:extLst>
      <p:ext uri="{BB962C8B-B14F-4D97-AF65-F5344CB8AC3E}">
        <p14:creationId xmlns:p14="http://schemas.microsoft.com/office/powerpoint/2010/main" val="1651465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Conclusion</a:t>
            </a:r>
            <a:endParaRPr lang="en-SG" dirty="0"/>
          </a:p>
        </p:txBody>
      </p:sp>
      <p:sp>
        <p:nvSpPr>
          <p:cNvPr id="3" name="Content Placeholder 2"/>
          <p:cNvSpPr>
            <a:spLocks noGrp="1"/>
          </p:cNvSpPr>
          <p:nvPr>
            <p:ph sz="quarter" idx="13"/>
          </p:nvPr>
        </p:nvSpPr>
        <p:spPr/>
        <p:txBody>
          <a:bodyPr/>
          <a:lstStyle/>
          <a:p>
            <a:r>
              <a:rPr lang="en-SG" cap="none" dirty="0" smtClean="0"/>
              <a:t>How non-price interventions can affect consumer behaviour</a:t>
            </a:r>
          </a:p>
          <a:p>
            <a:r>
              <a:rPr lang="en-SG" cap="none" dirty="0" smtClean="0"/>
              <a:t>Limits as to how well the study can establish the existence of long term water conservation behaviour.</a:t>
            </a:r>
          </a:p>
          <a:p>
            <a:r>
              <a:rPr lang="en-SG" cap="none" dirty="0" smtClean="0"/>
              <a:t>Little knowledge of whether social norms works without basic information provision</a:t>
            </a:r>
          </a:p>
          <a:p>
            <a:r>
              <a:rPr lang="en-SG" cap="none" dirty="0" smtClean="0"/>
              <a:t>Competitive rebates vs non-competitive rebates</a:t>
            </a:r>
          </a:p>
        </p:txBody>
      </p:sp>
    </p:spTree>
    <p:extLst>
      <p:ext uri="{BB962C8B-B14F-4D97-AF65-F5344CB8AC3E}">
        <p14:creationId xmlns:p14="http://schemas.microsoft.com/office/powerpoint/2010/main" val="1267594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3"/>
          </p:nvPr>
        </p:nvSpPr>
        <p:spPr>
          <a:xfrm>
            <a:off x="2681614" y="2468693"/>
            <a:ext cx="7153266" cy="1940748"/>
          </a:xfrm>
        </p:spPr>
        <p:txBody>
          <a:bodyPr>
            <a:normAutofit/>
          </a:bodyPr>
          <a:lstStyle/>
          <a:p>
            <a:pPr marL="0" indent="0">
              <a:buNone/>
            </a:pPr>
            <a:r>
              <a:rPr lang="en-SG" sz="9600" dirty="0" smtClean="0"/>
              <a:t>Thank you!</a:t>
            </a:r>
            <a:endParaRPr lang="en-SG" sz="9600" dirty="0"/>
          </a:p>
        </p:txBody>
      </p:sp>
    </p:spTree>
    <p:extLst>
      <p:ext uri="{BB962C8B-B14F-4D97-AF65-F5344CB8AC3E}">
        <p14:creationId xmlns:p14="http://schemas.microsoft.com/office/powerpoint/2010/main" val="22493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Outline</a:t>
            </a:r>
            <a:endParaRPr lang="en-SG" dirty="0"/>
          </a:p>
        </p:txBody>
      </p:sp>
      <p:sp>
        <p:nvSpPr>
          <p:cNvPr id="3" name="Content Placeholder 2"/>
          <p:cNvSpPr>
            <a:spLocks noGrp="1"/>
          </p:cNvSpPr>
          <p:nvPr>
            <p:ph sz="quarter" idx="13"/>
          </p:nvPr>
        </p:nvSpPr>
        <p:spPr/>
        <p:txBody>
          <a:bodyPr>
            <a:normAutofit/>
          </a:bodyPr>
          <a:lstStyle/>
          <a:p>
            <a:r>
              <a:rPr lang="en-SG" dirty="0" smtClean="0"/>
              <a:t>background</a:t>
            </a:r>
          </a:p>
          <a:p>
            <a:r>
              <a:rPr lang="en-SG" dirty="0" smtClean="0"/>
              <a:t>Experiment design and details</a:t>
            </a:r>
          </a:p>
          <a:p>
            <a:r>
              <a:rPr lang="en-SG" dirty="0" smtClean="0"/>
              <a:t>Results</a:t>
            </a:r>
          </a:p>
          <a:p>
            <a:r>
              <a:rPr lang="en-SG" dirty="0" smtClean="0"/>
              <a:t>conclusions</a:t>
            </a:r>
            <a:endParaRPr lang="en-SG" dirty="0" smtClean="0"/>
          </a:p>
        </p:txBody>
      </p:sp>
    </p:spTree>
    <p:extLst>
      <p:ext uri="{BB962C8B-B14F-4D97-AF65-F5344CB8AC3E}">
        <p14:creationId xmlns:p14="http://schemas.microsoft.com/office/powerpoint/2010/main" val="246696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motivation</a:t>
            </a:r>
            <a:endParaRPr lang="en-SG" dirty="0"/>
          </a:p>
        </p:txBody>
      </p:sp>
      <p:sp>
        <p:nvSpPr>
          <p:cNvPr id="3" name="Content Placeholder 2"/>
          <p:cNvSpPr>
            <a:spLocks noGrp="1"/>
          </p:cNvSpPr>
          <p:nvPr>
            <p:ph sz="quarter" idx="13"/>
          </p:nvPr>
        </p:nvSpPr>
        <p:spPr/>
        <p:txBody>
          <a:bodyPr/>
          <a:lstStyle/>
          <a:p>
            <a:r>
              <a:rPr lang="en-SG" cap="none" dirty="0"/>
              <a:t>B</a:t>
            </a:r>
            <a:r>
              <a:rPr lang="en-SG" cap="none" dirty="0" smtClean="0"/>
              <a:t>asis </a:t>
            </a:r>
            <a:r>
              <a:rPr lang="en-SG" cap="none" dirty="0" smtClean="0"/>
              <a:t>for implementation of policy tools to promote water conservation</a:t>
            </a:r>
          </a:p>
          <a:p>
            <a:r>
              <a:rPr lang="en-SG" cap="none" dirty="0" smtClean="0"/>
              <a:t>To explore the actual effect and efficacy of monetary and non-monetary water conservation </a:t>
            </a:r>
            <a:r>
              <a:rPr lang="en-SG" cap="none" dirty="0" smtClean="0"/>
              <a:t>incentives</a:t>
            </a:r>
            <a:endParaRPr lang="en-SG" cap="none" dirty="0" smtClean="0"/>
          </a:p>
        </p:txBody>
      </p:sp>
    </p:spTree>
    <p:extLst>
      <p:ext uri="{BB962C8B-B14F-4D97-AF65-F5344CB8AC3E}">
        <p14:creationId xmlns:p14="http://schemas.microsoft.com/office/powerpoint/2010/main" val="3300972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Central research questions</a:t>
            </a:r>
          </a:p>
        </p:txBody>
      </p:sp>
      <p:sp>
        <p:nvSpPr>
          <p:cNvPr id="3" name="Content Placeholder 2"/>
          <p:cNvSpPr>
            <a:spLocks noGrp="1"/>
          </p:cNvSpPr>
          <p:nvPr>
            <p:ph sz="quarter" idx="13"/>
          </p:nvPr>
        </p:nvSpPr>
        <p:spPr/>
        <p:txBody>
          <a:bodyPr/>
          <a:lstStyle/>
          <a:p>
            <a:r>
              <a:rPr lang="en-US" cap="none" dirty="0" smtClean="0"/>
              <a:t>Are </a:t>
            </a:r>
            <a:r>
              <a:rPr lang="en-US" cap="none" dirty="0"/>
              <a:t>non-monetary interventions </a:t>
            </a:r>
            <a:r>
              <a:rPr lang="en-SG" cap="none" dirty="0"/>
              <a:t>effective in reducing water consumption?</a:t>
            </a:r>
          </a:p>
          <a:p>
            <a:r>
              <a:rPr lang="en-SG" cap="none" dirty="0"/>
              <a:t>Are monetary </a:t>
            </a:r>
            <a:r>
              <a:rPr lang="en-US" cap="none" dirty="0"/>
              <a:t>interventions</a:t>
            </a:r>
            <a:r>
              <a:rPr lang="en-SG" cap="none" dirty="0"/>
              <a:t> effective in reducing water consumption?</a:t>
            </a:r>
          </a:p>
          <a:p>
            <a:pPr lvl="2"/>
            <a:r>
              <a:rPr lang="en-SG" cap="none" dirty="0"/>
              <a:t>Focus </a:t>
            </a:r>
            <a:r>
              <a:rPr lang="en-SG" cap="none" dirty="0" smtClean="0"/>
              <a:t>On rebates (instead of income/subsidies/tariffs) </a:t>
            </a:r>
          </a:p>
          <a:p>
            <a:r>
              <a:rPr lang="en-SG" cap="none" dirty="0" smtClean="0"/>
              <a:t>Comparison between different intervention mechanisms</a:t>
            </a:r>
          </a:p>
          <a:p>
            <a:pPr lvl="1"/>
            <a:endParaRPr lang="en-SG" dirty="0"/>
          </a:p>
        </p:txBody>
      </p:sp>
    </p:spTree>
    <p:extLst>
      <p:ext uri="{BB962C8B-B14F-4D97-AF65-F5344CB8AC3E}">
        <p14:creationId xmlns:p14="http://schemas.microsoft.com/office/powerpoint/2010/main" val="1262868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Literature </a:t>
            </a:r>
            <a:r>
              <a:rPr lang="en-SG" dirty="0" smtClean="0"/>
              <a:t>review</a:t>
            </a:r>
            <a:endParaRPr lang="en-SG" dirty="0"/>
          </a:p>
        </p:txBody>
      </p:sp>
      <p:sp>
        <p:nvSpPr>
          <p:cNvPr id="3" name="Content Placeholder 2"/>
          <p:cNvSpPr>
            <a:spLocks noGrp="1"/>
          </p:cNvSpPr>
          <p:nvPr>
            <p:ph sz="quarter" idx="13"/>
          </p:nvPr>
        </p:nvSpPr>
        <p:spPr>
          <a:xfrm>
            <a:off x="671279" y="2214694"/>
            <a:ext cx="10849441" cy="4490908"/>
          </a:xfrm>
        </p:spPr>
        <p:txBody>
          <a:bodyPr>
            <a:normAutofit/>
          </a:bodyPr>
          <a:lstStyle/>
          <a:p>
            <a:pPr marL="0" indent="0">
              <a:buNone/>
            </a:pPr>
            <a:r>
              <a:rPr lang="en-SG" sz="2200" u="sng" cap="none" dirty="0" smtClean="0"/>
              <a:t>Monetary intervention on behaviour change</a:t>
            </a:r>
          </a:p>
          <a:p>
            <a:r>
              <a:rPr lang="en-SG" sz="2200" cap="none" dirty="0" smtClean="0"/>
              <a:t>(</a:t>
            </a:r>
            <a:r>
              <a:rPr lang="en-SG" sz="2200" cap="none" dirty="0" smtClean="0"/>
              <a:t>Dolan and Metcalfe, 2013) monetary rewards to motivate behaviour change can be long lasting and cost effective</a:t>
            </a:r>
          </a:p>
          <a:p>
            <a:r>
              <a:rPr lang="en-SG" sz="2200" cap="none" dirty="0" smtClean="0"/>
              <a:t>(Gneezy et al., 2011) monetary rewards influence through</a:t>
            </a:r>
          </a:p>
          <a:p>
            <a:pPr lvl="1"/>
            <a:r>
              <a:rPr lang="en-SG" sz="2100" cap="none" dirty="0" smtClean="0"/>
              <a:t>Direct price effect</a:t>
            </a:r>
          </a:p>
          <a:p>
            <a:pPr lvl="1"/>
            <a:r>
              <a:rPr lang="en-SG" sz="2100" cap="none" dirty="0" smtClean="0"/>
              <a:t>Indirect psychological effect </a:t>
            </a:r>
          </a:p>
          <a:p>
            <a:pPr lvl="1"/>
            <a:endParaRPr lang="en-SG" cap="none" dirty="0" smtClean="0"/>
          </a:p>
        </p:txBody>
      </p:sp>
    </p:spTree>
    <p:extLst>
      <p:ext uri="{BB962C8B-B14F-4D97-AF65-F5344CB8AC3E}">
        <p14:creationId xmlns:p14="http://schemas.microsoft.com/office/powerpoint/2010/main" val="1713127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Literature Review</a:t>
            </a:r>
            <a:endParaRPr lang="en-SG" dirty="0"/>
          </a:p>
        </p:txBody>
      </p:sp>
      <p:sp>
        <p:nvSpPr>
          <p:cNvPr id="3" name="Content Placeholder 2"/>
          <p:cNvSpPr>
            <a:spLocks noGrp="1"/>
          </p:cNvSpPr>
          <p:nvPr>
            <p:ph sz="quarter" idx="13"/>
          </p:nvPr>
        </p:nvSpPr>
        <p:spPr>
          <a:xfrm>
            <a:off x="913775" y="1939075"/>
            <a:ext cx="10600202" cy="4306082"/>
          </a:xfrm>
        </p:spPr>
        <p:txBody>
          <a:bodyPr>
            <a:noAutofit/>
          </a:bodyPr>
          <a:lstStyle/>
          <a:p>
            <a:pPr marL="0" indent="0">
              <a:buNone/>
            </a:pPr>
            <a:r>
              <a:rPr lang="en-SG" sz="1800" u="sng" cap="none" dirty="0"/>
              <a:t>Non-monetary intervention on behaviour change</a:t>
            </a:r>
          </a:p>
          <a:p>
            <a:r>
              <a:rPr lang="en-SG" sz="1800" cap="none" dirty="0"/>
              <a:t>(Banerjee, 1992) Increasing awareness/ information when we have imperfect information</a:t>
            </a:r>
          </a:p>
          <a:p>
            <a:r>
              <a:rPr lang="en-SG" sz="1800" cap="none" dirty="0"/>
              <a:t>(</a:t>
            </a:r>
            <a:r>
              <a:rPr lang="en-SG" sz="1800" cap="none" dirty="0" err="1"/>
              <a:t>Akerlof</a:t>
            </a:r>
            <a:r>
              <a:rPr lang="en-SG" sz="1800" cap="none" dirty="0"/>
              <a:t>, 1980) Conformity due to social penalties for non compliance</a:t>
            </a:r>
          </a:p>
          <a:p>
            <a:r>
              <a:rPr lang="en-SG" sz="1800" cap="none" dirty="0"/>
              <a:t>(</a:t>
            </a:r>
            <a:r>
              <a:rPr lang="en-SG" sz="1800" cap="none" dirty="0" err="1"/>
              <a:t>Bernheim</a:t>
            </a:r>
            <a:r>
              <a:rPr lang="en-SG" sz="1800" cap="none" dirty="0"/>
              <a:t>, 1994; Becker 1974) Conformity to signal benevolent underlying preferences or to receive social acclaim</a:t>
            </a:r>
          </a:p>
          <a:p>
            <a:r>
              <a:rPr lang="en-SG" sz="1800" cap="none" dirty="0" smtClean="0"/>
              <a:t>(</a:t>
            </a:r>
            <a:r>
              <a:rPr lang="en-SG" sz="1800" cap="none" dirty="0"/>
              <a:t>Ferraro et al., 2011) Using social comparison to promote prosocial behaviour is more </a:t>
            </a:r>
            <a:r>
              <a:rPr lang="en-SG" sz="1800" cap="none" dirty="0" smtClean="0"/>
              <a:t>effective</a:t>
            </a:r>
          </a:p>
          <a:p>
            <a:r>
              <a:rPr lang="en-SG" sz="1800" cap="none" dirty="0" err="1"/>
              <a:t>Nancarrowet</a:t>
            </a:r>
            <a:r>
              <a:rPr lang="en-SG" sz="1800" cap="none" dirty="0"/>
              <a:t> et al. 1995, Winter, 2000, Campbell et al., 2004) Mixed success in altering conservation behaviour through information-based </a:t>
            </a:r>
            <a:r>
              <a:rPr lang="en-SG" sz="1800" cap="none" dirty="0" smtClean="0"/>
              <a:t>norms</a:t>
            </a:r>
          </a:p>
          <a:p>
            <a:pPr marL="0" indent="0">
              <a:buNone/>
            </a:pPr>
            <a:endParaRPr lang="en-SG" sz="1800" cap="none" dirty="0"/>
          </a:p>
          <a:p>
            <a:r>
              <a:rPr lang="en-SG" sz="1800" cap="none" dirty="0" smtClean="0"/>
              <a:t>Monetary and non-monetary interventions are </a:t>
            </a:r>
            <a:r>
              <a:rPr lang="en-SG" sz="1800" cap="none" dirty="0"/>
              <a:t>seldom tested in conjunction with one another, especially in terms of water conservation</a:t>
            </a:r>
            <a:endParaRPr lang="en-SG" sz="1800" cap="none" dirty="0"/>
          </a:p>
        </p:txBody>
      </p:sp>
    </p:spTree>
    <p:extLst>
      <p:ext uri="{BB962C8B-B14F-4D97-AF65-F5344CB8AC3E}">
        <p14:creationId xmlns:p14="http://schemas.microsoft.com/office/powerpoint/2010/main" val="2446850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experiment </a:t>
            </a:r>
            <a:r>
              <a:rPr lang="en-SG" dirty="0" smtClean="0"/>
              <a:t>design</a:t>
            </a:r>
            <a:endParaRPr lang="en-SG" dirty="0"/>
          </a:p>
        </p:txBody>
      </p:sp>
      <p:sp>
        <p:nvSpPr>
          <p:cNvPr id="3" name="Content Placeholder 2"/>
          <p:cNvSpPr>
            <a:spLocks noGrp="1"/>
          </p:cNvSpPr>
          <p:nvPr>
            <p:ph sz="quarter" idx="13"/>
          </p:nvPr>
        </p:nvSpPr>
        <p:spPr/>
        <p:txBody>
          <a:bodyPr>
            <a:normAutofit/>
          </a:bodyPr>
          <a:lstStyle/>
          <a:p>
            <a:r>
              <a:rPr lang="en-SG" cap="none" dirty="0" smtClean="0"/>
              <a:t>Pilot: 225 households in 3 HDB blocks</a:t>
            </a:r>
          </a:p>
          <a:p>
            <a:r>
              <a:rPr lang="en-SG" cap="none" dirty="0" smtClean="0"/>
              <a:t>Readings taken 8 times, every 3 days</a:t>
            </a:r>
          </a:p>
          <a:p>
            <a:r>
              <a:rPr lang="en-SG" cap="none" dirty="0" smtClean="0"/>
              <a:t>Three </a:t>
            </a:r>
            <a:r>
              <a:rPr lang="en-SG" cap="none" dirty="0" smtClean="0"/>
              <a:t>groups</a:t>
            </a:r>
            <a:r>
              <a:rPr lang="en-SG" cap="none" dirty="0" smtClean="0"/>
              <a:t>: </a:t>
            </a:r>
          </a:p>
          <a:p>
            <a:pPr lvl="1"/>
            <a:r>
              <a:rPr lang="en-SG" cap="none" dirty="0" smtClean="0"/>
              <a:t>Control group: 109 households, received no feedback or incentives during the whole sample period</a:t>
            </a:r>
            <a:endParaRPr lang="en-SG" cap="none" dirty="0" smtClean="0"/>
          </a:p>
          <a:p>
            <a:pPr lvl="1"/>
            <a:r>
              <a:rPr lang="en-SG" cap="none" dirty="0" smtClean="0"/>
              <a:t>Treatment group 1: 58 households, received feedback on June 18, June 21, and June 24</a:t>
            </a:r>
          </a:p>
          <a:p>
            <a:pPr lvl="1"/>
            <a:r>
              <a:rPr lang="en-SG" cap="none" dirty="0" smtClean="0"/>
              <a:t>Treatment group 2:: 58 households, received both feedback and incentives on June 18, June 21, June 24</a:t>
            </a:r>
            <a:endParaRPr lang="en-SG" cap="none" dirty="0" smtClean="0"/>
          </a:p>
          <a:p>
            <a:pPr marL="457200" lvl="1" indent="0">
              <a:buNone/>
            </a:pPr>
            <a:endParaRPr lang="en-SG" dirty="0"/>
          </a:p>
        </p:txBody>
      </p:sp>
    </p:spTree>
    <p:extLst>
      <p:ext uri="{BB962C8B-B14F-4D97-AF65-F5344CB8AC3E}">
        <p14:creationId xmlns:p14="http://schemas.microsoft.com/office/powerpoint/2010/main" val="1331511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Experiment design</a:t>
            </a:r>
            <a:endParaRPr lang="en-SG" dirty="0"/>
          </a:p>
        </p:txBody>
      </p:sp>
      <p:pic>
        <p:nvPicPr>
          <p:cNvPr id="4" name="Picture 3"/>
          <p:cNvPicPr>
            <a:picLocks noChangeAspect="1"/>
          </p:cNvPicPr>
          <p:nvPr/>
        </p:nvPicPr>
        <p:blipFill>
          <a:blip r:embed="rId2"/>
          <a:stretch>
            <a:fillRect/>
          </a:stretch>
        </p:blipFill>
        <p:spPr>
          <a:xfrm>
            <a:off x="-1143001" y="1905000"/>
            <a:ext cx="12123067" cy="8030227"/>
          </a:xfrm>
          <a:prstGeom prst="rect">
            <a:avLst/>
          </a:prstGeom>
        </p:spPr>
      </p:pic>
    </p:spTree>
    <p:extLst>
      <p:ext uri="{BB962C8B-B14F-4D97-AF65-F5344CB8AC3E}">
        <p14:creationId xmlns:p14="http://schemas.microsoft.com/office/powerpoint/2010/main" val="1504848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methodology</a:t>
            </a:r>
            <a:endParaRPr lang="en-SG" dirty="0"/>
          </a:p>
        </p:txBody>
      </p:sp>
      <p:sp>
        <p:nvSpPr>
          <p:cNvPr id="3" name="Content Placeholder 2"/>
          <p:cNvSpPr>
            <a:spLocks noGrp="1"/>
          </p:cNvSpPr>
          <p:nvPr>
            <p:ph sz="quarter" idx="13"/>
          </p:nvPr>
        </p:nvSpPr>
        <p:spPr/>
        <p:txBody>
          <a:bodyPr/>
          <a:lstStyle/>
          <a:p>
            <a:r>
              <a:rPr lang="en-SG" cap="none" dirty="0" smtClean="0"/>
              <a:t>Household fixed effects model</a:t>
            </a:r>
          </a:p>
          <a:p>
            <a:r>
              <a:rPr lang="en-SG" cap="none" dirty="0" smtClean="0"/>
              <a:t>Any time-invariant household characteristics are controlled for</a:t>
            </a:r>
          </a:p>
          <a:p>
            <a:r>
              <a:rPr lang="en-SG" cap="none" dirty="0" smtClean="0"/>
              <a:t>By assuming that all households’ water consumption follow the same time trend in the absence of intervention, the estimated treatment effect captures the with household variation in water consumption caused by the intervention</a:t>
            </a:r>
            <a:endParaRPr lang="en-SG" cap="none" dirty="0"/>
          </a:p>
        </p:txBody>
      </p:sp>
    </p:spTree>
    <p:extLst>
      <p:ext uri="{BB962C8B-B14F-4D97-AF65-F5344CB8AC3E}">
        <p14:creationId xmlns:p14="http://schemas.microsoft.com/office/powerpoint/2010/main" val="116014260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906</TotalTime>
  <Words>570</Words>
  <Application>Microsoft Office PowerPoint</Application>
  <PresentationFormat>Widescreen</PresentationFormat>
  <Paragraphs>73</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Tw Cen MT</vt:lpstr>
      <vt:lpstr>Wingdings</vt:lpstr>
      <vt:lpstr>Droplet</vt:lpstr>
      <vt:lpstr>Analysing feedback and rebates as effective policy tools for influencing household water consumption</vt:lpstr>
      <vt:lpstr>Outline</vt:lpstr>
      <vt:lpstr>motivation</vt:lpstr>
      <vt:lpstr>Central research questions</vt:lpstr>
      <vt:lpstr>Literature review</vt:lpstr>
      <vt:lpstr>Literature Review</vt:lpstr>
      <vt:lpstr>experiment design</vt:lpstr>
      <vt:lpstr>Experiment design</vt:lpstr>
      <vt:lpstr>methodology</vt:lpstr>
      <vt:lpstr>Data</vt:lpstr>
      <vt:lpstr>Summary statistics</vt:lpstr>
      <vt:lpstr>Results</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Analysing feedback and rebates as effective policy tools for influencing household water consumption</dc:title>
  <dc:creator>Shi Ting Jessica</dc:creator>
  <cp:lastModifiedBy>Shi Ting Jessica</cp:lastModifiedBy>
  <cp:revision>33</cp:revision>
  <dcterms:created xsi:type="dcterms:W3CDTF">2016-08-24T14:14:34Z</dcterms:created>
  <dcterms:modified xsi:type="dcterms:W3CDTF">2016-08-26T08:42:17Z</dcterms:modified>
</cp:coreProperties>
</file>