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8"/>
  </p:handoutMasterIdLst>
  <p:sldIdLst>
    <p:sldId id="256" r:id="rId2"/>
    <p:sldId id="267" r:id="rId3"/>
    <p:sldId id="261" r:id="rId4"/>
    <p:sldId id="268" r:id="rId5"/>
    <p:sldId id="259" r:id="rId6"/>
    <p:sldId id="265" r:id="rId7"/>
    <p:sldId id="269" r:id="rId8"/>
    <p:sldId id="273" r:id="rId9"/>
    <p:sldId id="263" r:id="rId10"/>
    <p:sldId id="275" r:id="rId11"/>
    <p:sldId id="274" r:id="rId12"/>
    <p:sldId id="270" r:id="rId13"/>
    <p:sldId id="284" r:id="rId14"/>
    <p:sldId id="266" r:id="rId15"/>
    <p:sldId id="276" r:id="rId16"/>
    <p:sldId id="285" r:id="rId17"/>
    <p:sldId id="277" r:id="rId18"/>
    <p:sldId id="280" r:id="rId19"/>
    <p:sldId id="279" r:id="rId20"/>
    <p:sldId id="289" r:id="rId21"/>
    <p:sldId id="286" r:id="rId22"/>
    <p:sldId id="287" r:id="rId23"/>
    <p:sldId id="288" r:id="rId24"/>
    <p:sldId id="262" r:id="rId25"/>
    <p:sldId id="283" r:id="rId26"/>
    <p:sldId id="272" r:id="rId27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E2543-769D-4BA3-83A4-7F39A919B846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6AEBA-7BFC-4747-9A57-05C3A6BDB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353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763000" cy="3505199"/>
          </a:xfrm>
        </p:spPr>
        <p:txBody>
          <a:bodyPr>
            <a:normAutofit fontScale="90000"/>
          </a:bodyPr>
          <a:lstStyle/>
          <a:p>
            <a:r>
              <a:rPr lang="en-CA" sz="3100" b="1" dirty="0" smtClean="0">
                <a:solidFill>
                  <a:schemeClr val="accent3"/>
                </a:solidFill>
              </a:rPr>
              <a:t>Singapore Public Policy Network &amp; Asian Journal of Public Affairs Inaugural Conferences</a:t>
            </a:r>
            <a:r>
              <a:rPr lang="en-US" sz="3100" dirty="0" smtClean="0">
                <a:solidFill>
                  <a:schemeClr val="accent3"/>
                </a:solidFill>
              </a:rPr>
              <a:t/>
            </a:r>
            <a:br>
              <a:rPr lang="en-US" sz="3100" dirty="0" smtClean="0">
                <a:solidFill>
                  <a:schemeClr val="accent3"/>
                </a:solidFill>
              </a:rPr>
            </a:br>
            <a:r>
              <a:rPr lang="en-CA" sz="3100" b="1" dirty="0" smtClean="0">
                <a:solidFill>
                  <a:srgbClr val="0070C0"/>
                </a:solidFill>
              </a:rPr>
              <a:t>26-27 August 2016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Innovations in Government in Bangladesh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i="1" dirty="0" err="1" smtClean="0">
                <a:solidFill>
                  <a:schemeClr val="tx1"/>
                </a:solidFill>
              </a:rPr>
              <a:t>Ariful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Haque</a:t>
            </a:r>
            <a:r>
              <a:rPr lang="en-US" sz="2000" b="1" i="1" dirty="0" smtClean="0">
                <a:solidFill>
                  <a:schemeClr val="tx1"/>
                </a:solidFill>
              </a:rPr>
              <a:t>, 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Xu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Chengwei</a:t>
            </a:r>
            <a:endParaRPr lang="en-US" sz="2000" b="1" i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PhD Candidate, PPGA</a:t>
            </a:r>
          </a:p>
          <a:p>
            <a:r>
              <a:rPr lang="en-US" sz="2000" i="1" dirty="0" err="1" smtClean="0">
                <a:solidFill>
                  <a:schemeClr val="tx1"/>
                </a:solidFill>
              </a:rPr>
              <a:t>Nanyang</a:t>
            </a:r>
            <a:r>
              <a:rPr lang="en-US" sz="2000" i="1" dirty="0" smtClean="0">
                <a:solidFill>
                  <a:schemeClr val="tx1"/>
                </a:solidFill>
              </a:rPr>
              <a:t> Technological University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27-08-2016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9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Structure of Field Administration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 result for structure of government in Bangladesh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525" y="1755775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644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Administrative Unit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dministrative Units as at a GlanceDivision 7Zila 64City Corporation 11Municipalties 223Upazila 500Thana 509Union 4451(Sou...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13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Institutional Set Up for Facilitating Innovations in Bangladesh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Cabinet Division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(Cabinet Secretary is the highest ranked civil servant)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Coordination and Reform Wing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Prime Minister’s Office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Governance Innovation Unit (GIU) (Est. 2012)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	</a:t>
            </a:r>
            <a:r>
              <a:rPr lang="en-US" i="1" dirty="0" smtClean="0"/>
              <a:t> “Putting Citizens First”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Access to Information (A2I) Program (Since 2007)</a:t>
            </a:r>
          </a:p>
          <a:p>
            <a:pPr lvl="4">
              <a:buNone/>
            </a:pP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“TCV”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Ministry of Public Administration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Innovation Committee in all Organizations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304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2438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Gowher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Rizvi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Head, GIU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Adviser to the Prime Minister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 Director, Ash Centre for Democratic Governance, 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Kennedy School Government, Harvard University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ohor Rizv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3581400"/>
            <a:ext cx="2428875" cy="280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What 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Types of Innovations are Going On?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GIU Facilitated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Path Finder Ministries under GIU (7 ministries)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 Improvement Team (WIT)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Innovation Challenge Proposals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A2I Facilitated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 of ,‘TCV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 – the time (T), cost (C) and number of visits (V) associated with obtaining government services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citizens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Bangladesh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 Services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National web portals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http://www.bangladesh.gov.bd/site/view/upazila-list/Upazilla-List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Digital Innovation Fair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63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Innovations are Carried Out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Innovation Circles in division level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 Innovation Camp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Service Innovation Fund Projects under A2I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Government Direction to use Social Media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Workshops and Trainings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Innovation Piloting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Replication of Successful projects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1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Example of Innovation projects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Health Services through Community Radio 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Driver Behavior Monitoring System (DBMS)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 based one click service for application and Environmental Clearance Certificates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Mobile Phone Applications for Emergency Services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device for the speech disabled to help them communicate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Mobile based agricultural marketing information dissemination system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E-learning platform for migrant workers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Online Land Development Tax Assessment and Collection System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are Visible Impacts?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Reduction of time, costs and steps in processes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Success stories are telecasted in media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Successful cases replicated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Innovation appreciation awards to citizens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Citizen journalism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Reporting/Resistance from citizens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0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779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81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are Innovations In Government?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process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requires a shift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thinking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olving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problems for people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Delivering services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effectively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efficiently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Fulfill citizens’ expectations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“Better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Faster, Cheaper focuses on innovative ideas for governments looking to provide real value to the public while lowering the cost of services” (Professor Stephen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Goldsmith, HKS).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42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Findings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85800" y="2667000"/>
          <a:ext cx="7467600" cy="1682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124200"/>
                <a:gridCol w="1295400"/>
                <a:gridCol w="1143000"/>
                <a:gridCol w="914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Sl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Question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Do you have innovation programs under your ministry?</a:t>
                      </a: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Do you have sufficient logistics support to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carry out innovations?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Do you face problems in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carrying out innovations?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What are the driving forces to carry out innovations? 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2362200"/>
              </a:tblGrid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Statement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Frequency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Top-level government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support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Manpower and Logistics 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Leadership</a:t>
                      </a: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Innovation flow</a:t>
                      </a: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Development of ICT </a:t>
                      </a: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What are the </a:t>
            </a:r>
            <a:r>
              <a:rPr lang="en-US" sz="2400" dirty="0" smtClean="0">
                <a:solidFill>
                  <a:srgbClr val="002060"/>
                </a:solidFill>
              </a:rPr>
              <a:t>challenges to </a:t>
            </a:r>
            <a:r>
              <a:rPr lang="en-US" sz="2400" dirty="0" smtClean="0">
                <a:solidFill>
                  <a:srgbClr val="002060"/>
                </a:solidFill>
              </a:rPr>
              <a:t>carry out innovations? 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2362200"/>
              </a:tblGrid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Statement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Frequency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Fear of taking risks 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Civil service culture</a:t>
                      </a: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Lack of understanding of concept of innovation</a:t>
                      </a: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Lack of incentives</a:t>
                      </a: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Skilled manpower</a:t>
                      </a: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7318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What </a:t>
            </a:r>
            <a:r>
              <a:rPr lang="en-US" sz="2400" dirty="0" smtClean="0">
                <a:solidFill>
                  <a:srgbClr val="002060"/>
                </a:solidFill>
              </a:rPr>
              <a:t>should be done to speed up  </a:t>
            </a:r>
            <a:r>
              <a:rPr lang="en-US" sz="2400" dirty="0" smtClean="0">
                <a:solidFill>
                  <a:srgbClr val="002060"/>
                </a:solidFill>
              </a:rPr>
              <a:t>innovations? 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2362200"/>
              </a:tblGrid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Statement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Frequency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Financial 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incentives 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Recognition 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for best performances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Flexibility 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 carry out innovations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Capacity 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building through training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4200">
                <a:tc>
                  <a:txBody>
                    <a:bodyPr/>
                    <a:lstStyle/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Change of Mindset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Significance </a:t>
            </a:r>
            <a:r>
              <a:rPr lang="en-US" sz="4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 the Study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Practical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implications in understanding current policies and practices in public sector innovations in Bangladesh.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Suggestions can help shape ongoing/ future policies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Policy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recommendations can also be helpful for other developing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countries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Contribution to innovation literatures</a:t>
            </a:r>
          </a:p>
        </p:txBody>
      </p:sp>
    </p:spTree>
    <p:extLst>
      <p:ext uri="{BB962C8B-B14F-4D97-AF65-F5344CB8AC3E}">
        <p14:creationId xmlns="" xmlns:p14="http://schemas.microsoft.com/office/powerpoint/2010/main" val="24521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Limitations of the Study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Ministries/ Divisions have been considered for the study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Future Studies on District Level Administration/Other public sector  organizations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3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sz="6700" dirty="0">
                <a:latin typeface="Times New Roman" pitchFamily="18" charset="0"/>
                <a:cs typeface="Times New Roman" pitchFamily="18" charset="0"/>
              </a:rPr>
              <a:t>Thank You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1"/>
            <a:ext cx="82296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Q/A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2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295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Do Innovations Happen in Government?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599"/>
            <a:ext cx="8229600" cy="33528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Improving existing things to better people’s lives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Replicating a idea to a new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context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Developing something new service, process, policy or tool.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67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38100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9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Innovations  to Improve </a:t>
            </a:r>
            <a:r>
              <a:rPr lang="en-US" sz="9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Government Performance?</a:t>
            </a:r>
            <a:r>
              <a:rPr lang="en-US" sz="9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sz="9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31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31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31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8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Public management capacity in Bangladesh under questions (Low score in Governance indicator and corruption ranking)</a:t>
            </a:r>
          </a:p>
          <a:p>
            <a:pPr lvl="1">
              <a:buFont typeface="Wingdings" pitchFamily="2" charset="2"/>
              <a:buChar char="§"/>
            </a:pPr>
            <a:r>
              <a:rPr lang="en-US" sz="8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Civil service is perceived as inefficient and ineffective, centralized, unaccountable (Literatures o PA in Bangladesh)</a:t>
            </a:r>
          </a:p>
          <a:p>
            <a:pPr lvl="1">
              <a:buFont typeface="Wingdings" pitchFamily="2" charset="2"/>
              <a:buChar char="§"/>
            </a:pPr>
            <a:r>
              <a:rPr lang="en-US" sz="8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Increased expectations with limited time and budget.</a:t>
            </a:r>
          </a:p>
          <a:p>
            <a:pPr lvl="1">
              <a:buFont typeface="Wingdings" pitchFamily="2" charset="2"/>
              <a:buChar char="§"/>
            </a:pPr>
            <a:r>
              <a:rPr lang="en-US" sz="8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Globalization placed every nation into immense challenges</a:t>
            </a:r>
          </a:p>
          <a:p>
            <a:pPr lvl="1">
              <a:buFont typeface="Wingdings" pitchFamily="2" charset="2"/>
              <a:buChar char="§"/>
            </a:pPr>
            <a:r>
              <a:rPr lang="en-US" sz="8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Innovations taken by governments worldwide to improve government performance. </a:t>
            </a:r>
          </a:p>
          <a:p>
            <a:pPr lvl="1">
              <a:buFont typeface="Wingdings" pitchFamily="2" charset="2"/>
              <a:buChar char="§"/>
            </a:pPr>
            <a:r>
              <a:rPr lang="en-US" sz="8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Innovation relatively new concept in public sector in Bangladesh  to achieve “Vision 2021” to become a Middle-Income Country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1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1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</a:t>
            </a:r>
            <a:endParaRPr lang="en-US" sz="2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36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Research Questions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What type of innovations are going on in public sectors in Bangladesh? 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How innovations in Government are being carried out in Bangladesh? 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What are the challenges faced by civil servants in carrying out innovations?</a:t>
            </a:r>
            <a:endParaRPr lang="en-US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Methodology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Case Study</a:t>
            </a:r>
          </a:p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Qualitative and Quantitative Analysis(Descriptive Statistics)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Sources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of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Secondary ;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Cabinet Division, Prime Minister’s Office, GIU, A2I, Ministry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Public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Administration</a:t>
            </a:r>
          </a:p>
          <a:p>
            <a:pPr marL="457200" lvl="1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Primary; 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urvey of Key Innovation Officials from the Ministries/Divisions</a:t>
            </a:r>
          </a:p>
          <a:p>
            <a:pPr lvl="1"/>
            <a:endParaRPr lang="en-U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3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Bangladesh at a Glance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Area	  		 : 1,47,570 sq km</a:t>
            </a:r>
          </a:p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Population		 : 161 million (8</a:t>
            </a:r>
            <a:r>
              <a:rPr lang="en-US" sz="2400" baseline="30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Populous Country)</a:t>
            </a:r>
          </a:p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Population under 30 yrs of age    : 60%</a:t>
            </a:r>
          </a:p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Governance		 : Unitary System</a:t>
            </a:r>
          </a:p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Political System	 : Parliamentary Democratic </a:t>
            </a:r>
          </a:p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GDP Growth 	 : 6.6% in 2015 (Last 10 yrs, average 6%)</a:t>
            </a:r>
          </a:p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GDP Per Capita	: 1259 US$ (Low-Middle Income country)</a:t>
            </a:r>
          </a:p>
          <a:p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Foreign Exchange Reserve : 30.13 Billion (47</a:t>
            </a:r>
            <a:r>
              <a:rPr lang="en-US" sz="2400" baseline="30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5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Bangladesh: Administrative Division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ivision:•Barisal ( Borisha )•Chittagong ( Chôţţogram)•Dhaka ( Đhaka)•Khulna ( Khulna)•Rajshahi ( Rajshahi)•Rangpur ( Rong...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525" y="1755775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349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Civil Service Structure in Bangladesh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51616"/>
            <a:ext cx="7467600" cy="417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98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1019</TotalTime>
  <Words>754</Words>
  <Application>Microsoft Office PowerPoint</Application>
  <PresentationFormat>On-screen Show (4:3)</PresentationFormat>
  <Paragraphs>186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Singapore Public Policy Network &amp; Asian Journal of Public Affairs Inaugural Conferences 26-27 August 2016  Innovations in Government in Bangladesh</vt:lpstr>
      <vt:lpstr>What are Innovations In Government?</vt:lpstr>
      <vt:lpstr>How Do Innovations Happen in Government? </vt:lpstr>
      <vt:lpstr>Background</vt:lpstr>
      <vt:lpstr>Research Questions</vt:lpstr>
      <vt:lpstr>Methodology</vt:lpstr>
      <vt:lpstr>Bangladesh at a Glance</vt:lpstr>
      <vt:lpstr>Bangladesh: Administrative Division</vt:lpstr>
      <vt:lpstr>Civil Service Structure in Bangladesh</vt:lpstr>
      <vt:lpstr>Structure of Field Administration</vt:lpstr>
      <vt:lpstr>Administrative Unit</vt:lpstr>
      <vt:lpstr>Institutional Set Up for Facilitating Innovations in Bangladesh</vt:lpstr>
      <vt:lpstr>Dr. Gowher Rizvi, Head, GIU Adviser to the Prime Minister Ex Director, Ash Centre for Democratic Governance,  Kennedy School Government, Harvard University</vt:lpstr>
      <vt:lpstr>    What Types of Innovations are Going On? </vt:lpstr>
      <vt:lpstr>How Innovations are Carried Out</vt:lpstr>
      <vt:lpstr>Example of Innovation projects</vt:lpstr>
      <vt:lpstr>What are Visible Impacts?</vt:lpstr>
      <vt:lpstr>Slide 18</vt:lpstr>
      <vt:lpstr>Slide 19</vt:lpstr>
      <vt:lpstr>Findings</vt:lpstr>
      <vt:lpstr>What are the driving forces to carry out innovations? </vt:lpstr>
      <vt:lpstr>What are the challenges to carry out innovations? </vt:lpstr>
      <vt:lpstr>What should be done to speed up  innovations? </vt:lpstr>
      <vt:lpstr> Significance of the Study </vt:lpstr>
      <vt:lpstr>Limitations of the Study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Essays on Public Administration Capacity Building in Bangladesh</dc:title>
  <dc:creator>#ARIFUL HAQUE#</dc:creator>
  <cp:lastModifiedBy>arif</cp:lastModifiedBy>
  <cp:revision>197</cp:revision>
  <cp:lastPrinted>2015-01-29T11:26:26Z</cp:lastPrinted>
  <dcterms:created xsi:type="dcterms:W3CDTF">2006-08-16T00:00:00Z</dcterms:created>
  <dcterms:modified xsi:type="dcterms:W3CDTF">2016-08-26T21:16:14Z</dcterms:modified>
</cp:coreProperties>
</file>