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23" r:id="rId2"/>
  </p:sldMasterIdLst>
  <p:notesMasterIdLst>
    <p:notesMasterId r:id="rId36"/>
  </p:notesMasterIdLst>
  <p:sldIdLst>
    <p:sldId id="532" r:id="rId3"/>
    <p:sldId id="502" r:id="rId4"/>
    <p:sldId id="604" r:id="rId5"/>
    <p:sldId id="564" r:id="rId6"/>
    <p:sldId id="569" r:id="rId7"/>
    <p:sldId id="487" r:id="rId8"/>
    <p:sldId id="603" r:id="rId9"/>
    <p:sldId id="605" r:id="rId10"/>
    <p:sldId id="565" r:id="rId11"/>
    <p:sldId id="570" r:id="rId12"/>
    <p:sldId id="536" r:id="rId13"/>
    <p:sldId id="589" r:id="rId14"/>
    <p:sldId id="572" r:id="rId15"/>
    <p:sldId id="575" r:id="rId16"/>
    <p:sldId id="590" r:id="rId17"/>
    <p:sldId id="576" r:id="rId18"/>
    <p:sldId id="577" r:id="rId19"/>
    <p:sldId id="578" r:id="rId20"/>
    <p:sldId id="591" r:id="rId21"/>
    <p:sldId id="598" r:id="rId22"/>
    <p:sldId id="582" r:id="rId23"/>
    <p:sldId id="599" r:id="rId24"/>
    <p:sldId id="600" r:id="rId25"/>
    <p:sldId id="583" r:id="rId26"/>
    <p:sldId id="588" r:id="rId27"/>
    <p:sldId id="537" r:id="rId28"/>
    <p:sldId id="584" r:id="rId29"/>
    <p:sldId id="585" r:id="rId30"/>
    <p:sldId id="533" r:id="rId31"/>
    <p:sldId id="593" r:id="rId32"/>
    <p:sldId id="594" r:id="rId33"/>
    <p:sldId id="601" r:id="rId34"/>
    <p:sldId id="602" r:id="rId35"/>
  </p:sldIdLst>
  <p:sldSz cx="9144000" cy="6858000" type="screen4x3"/>
  <p:notesSz cx="6735763" cy="9866313"/>
  <p:embeddedFontLst>
    <p:embeddedFont>
      <p:font typeface="-윤고딕330" panose="020B0600000101010101" charset="-127"/>
      <p:regular r:id="rId37"/>
    </p:embeddedFont>
    <p:embeddedFont>
      <p:font typeface="맑은 고딕" panose="020B0503020000020004" pitchFamily="50" charset="-127"/>
      <p:regular r:id="rId38"/>
      <p:bold r:id="rId39"/>
    </p:embeddedFont>
    <p:embeddedFont>
      <p:font typeface="HY견고딕" panose="02030600000101010101" pitchFamily="18" charset="-127"/>
      <p:regular r:id="rId40"/>
    </p:embeddedFont>
    <p:embeddedFont>
      <p:font typeface="-윤고딕320" panose="020B0600000101010101" charset="-127"/>
      <p:regular r:id="rId41"/>
    </p:embeddedFont>
    <p:embeddedFont>
      <p:font typeface="HY헤드라인M" panose="02030600000101010101" pitchFamily="18" charset="-127"/>
      <p:regular r:id="rId42"/>
    </p:embeddedFont>
    <p:embeddedFont>
      <p:font typeface="Times New Roman Uni" panose="02020603050405020304" pitchFamily="18" charset="-127"/>
      <p:regular r:id="rId4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6A3"/>
    <a:srgbClr val="FFFF00"/>
    <a:srgbClr val="B74949"/>
    <a:srgbClr val="A96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63" autoAdjust="0"/>
    <p:restoredTop sz="85470" autoAdjust="0"/>
  </p:normalViewPr>
  <p:slideViewPr>
    <p:cSldViewPr>
      <p:cViewPr varScale="1">
        <p:scale>
          <a:sx n="71" d="100"/>
          <a:sy n="71" d="100"/>
        </p:scale>
        <p:origin x="-1560" y="-72"/>
      </p:cViewPr>
      <p:guideLst>
        <p:guide orient="horz" pos="152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3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2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A662CA75-8E00-4799-9FA3-184133863A5D}" type="datetimeFigureOut">
              <a:rPr lang="ko-KR" altLang="en-US" smtClean="0"/>
              <a:pPr/>
              <a:t>2016-08-25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319C5C42-1261-4F9B-8894-8EFF6BD1D4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19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386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7501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7501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7501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7501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386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58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750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5C42-1261-4F9B-8894-8EFF6BD1D42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52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5C42-1261-4F9B-8894-8EFF6BD1D42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5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specific, employees with high level of interest in public goods, humanism, well-being of all citizens have a tendency to behave pro-socially in the organization, that formulates trust and reciprocity. </a:t>
            </a:r>
            <a:endParaRPr lang="en-US" altLang="ko-KR" sz="10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5C42-1261-4F9B-8894-8EFF6BD1D42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50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5C42-1261-4F9B-8894-8EFF6BD1D42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95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17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15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83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5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4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04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05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962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43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963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89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15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5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07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02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06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70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59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8728024" y="6555181"/>
            <a:ext cx="416628" cy="3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37" tIns="43619" rIns="87237" bIns="43619">
            <a:spAutoFit/>
          </a:bodyPr>
          <a:lstStyle/>
          <a:p>
            <a:pPr algn="r" latinLnBrk="0">
              <a:spcBef>
                <a:spcPct val="50000"/>
              </a:spcBef>
              <a:defRPr/>
            </a:pPr>
            <a:fld id="{0A035614-DC4D-431D-9664-8B6560530D26}" type="slidenum">
              <a:rPr lang="en-US" altLang="ko-KR" sz="160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pPr algn="r" latinLnBrk="0">
                <a:spcBef>
                  <a:spcPct val="50000"/>
                </a:spcBef>
                <a:defRPr/>
              </a:pPr>
              <a:t>‹#›</a:t>
            </a:fld>
            <a:endParaRPr lang="en-US" altLang="ko-KR" sz="1600" dirty="0">
              <a:gradFill>
                <a:gsLst>
                  <a:gs pos="100000">
                    <a:prstClr val="black">
                      <a:lumMod val="65000"/>
                      <a:lumOff val="35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8" name="그룹 11"/>
          <p:cNvGrpSpPr/>
          <p:nvPr userDrawn="1"/>
        </p:nvGrpSpPr>
        <p:grpSpPr>
          <a:xfrm>
            <a:off x="460858" y="194492"/>
            <a:ext cx="8267166" cy="668344"/>
            <a:chOff x="460858" y="194492"/>
            <a:chExt cx="8206930" cy="668344"/>
          </a:xfrm>
        </p:grpSpPr>
        <p:sp>
          <p:nvSpPr>
            <p:cNvPr id="9" name="직사각형 8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12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8" r:id="rId2"/>
    <p:sldLayoutId id="2147483680" r:id="rId3"/>
    <p:sldLayoutId id="2147483685" r:id="rId4"/>
    <p:sldLayoutId id="2147483686" r:id="rId5"/>
    <p:sldLayoutId id="2147483687" r:id="rId6"/>
    <p:sldLayoutId id="2147483688" r:id="rId7"/>
    <p:sldLayoutId id="2147483691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8728024" y="6555181"/>
            <a:ext cx="416628" cy="3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37" tIns="43619" rIns="87237" bIns="43619">
            <a:spAutoFit/>
          </a:bodyPr>
          <a:lstStyle/>
          <a:p>
            <a:pPr algn="r" latinLnBrk="0">
              <a:spcBef>
                <a:spcPct val="50000"/>
              </a:spcBef>
              <a:defRPr/>
            </a:pPr>
            <a:fld id="{0A035614-DC4D-431D-9664-8B6560530D26}" type="slidenum">
              <a:rPr lang="en-US" altLang="ko-KR" sz="160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pPr algn="r" latinLnBrk="0">
                <a:spcBef>
                  <a:spcPct val="50000"/>
                </a:spcBef>
                <a:defRPr/>
              </a:pPr>
              <a:t>‹#›</a:t>
            </a:fld>
            <a:endParaRPr lang="en-US" altLang="ko-KR" sz="1600" dirty="0">
              <a:gradFill>
                <a:gsLst>
                  <a:gs pos="100000">
                    <a:prstClr val="black">
                      <a:lumMod val="65000"/>
                      <a:lumOff val="35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2" name="그룹 11"/>
          <p:cNvGrpSpPr/>
          <p:nvPr userDrawn="1"/>
        </p:nvGrpSpPr>
        <p:grpSpPr>
          <a:xfrm>
            <a:off x="460858" y="194492"/>
            <a:ext cx="8267166" cy="668344"/>
            <a:chOff x="460858" y="194492"/>
            <a:chExt cx="8206930" cy="668344"/>
          </a:xfrm>
        </p:grpSpPr>
        <p:sp>
          <p:nvSpPr>
            <p:cNvPr id="9" name="직사각형 8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자유형 12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68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google.co.kr/url?sa=i&amp;rct=j&amp;q=&amp;esrc=s&amp;source=images&amp;cd=&amp;cad=rja&amp;uact=8&amp;ved=0ahUKEwj1nqO43drOAhWGp5QKHXcYC1cQjRwIBw&amp;url=https://hrsoft.com/blog/benefits-of-human-capital-software/&amp;bvm=bv.130731782,d.dGo&amp;psig=AFQjCNE2PQO4sC6Fw81PhZSxkvcieWs5VQ&amp;ust=14721513712472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217441" y="4455583"/>
            <a:ext cx="180131" cy="49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endParaRPr lang="ko-KR" altLang="en-US" sz="3600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7" name="그룹 96"/>
          <p:cNvGrpSpPr/>
          <p:nvPr/>
        </p:nvGrpSpPr>
        <p:grpSpPr>
          <a:xfrm>
            <a:off x="0" y="1842750"/>
            <a:ext cx="9097750" cy="1121386"/>
            <a:chOff x="-32434" y="5772193"/>
            <a:chExt cx="9097750" cy="576064"/>
          </a:xfrm>
        </p:grpSpPr>
        <p:grpSp>
          <p:nvGrpSpPr>
            <p:cNvPr id="8" name="그룹 97"/>
            <p:cNvGrpSpPr/>
            <p:nvPr/>
          </p:nvGrpSpPr>
          <p:grpSpPr>
            <a:xfrm>
              <a:off x="323528" y="5772193"/>
              <a:ext cx="8741788" cy="576064"/>
              <a:chOff x="9525" y="309912"/>
              <a:chExt cx="4102220" cy="585438"/>
            </a:xfrm>
          </p:grpSpPr>
          <p:sp>
            <p:nvSpPr>
              <p:cNvPr id="10" name="직사각형 9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28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2" name="그룹 103"/>
              <p:cNvGrpSpPr/>
              <p:nvPr/>
            </p:nvGrpSpPr>
            <p:grpSpPr>
              <a:xfrm>
                <a:off x="9525" y="309912"/>
                <a:ext cx="3935812" cy="585438"/>
                <a:chOff x="130761" y="309912"/>
                <a:chExt cx="3814576" cy="585438"/>
              </a:xfrm>
            </p:grpSpPr>
            <p:cxnSp>
              <p:nvCxnSpPr>
                <p:cNvPr id="13" name="직선 연결선 12"/>
                <p:cNvCxnSpPr/>
                <p:nvPr/>
              </p:nvCxnSpPr>
              <p:spPr bwMode="auto">
                <a:xfrm flipH="1">
                  <a:off x="130761" y="309912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C00000"/>
                      </a:gs>
                      <a:gs pos="79000">
                        <a:srgbClr val="C0000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직선 연결선 13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C00000"/>
                      </a:gs>
                      <a:gs pos="79000">
                        <a:srgbClr val="C0000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" name="직사각형 8"/>
            <p:cNvSpPr/>
            <p:nvPr/>
          </p:nvSpPr>
          <p:spPr>
            <a:xfrm>
              <a:off x="-32434" y="5879380"/>
              <a:ext cx="9097750" cy="395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330325" eaLnBrk="0" latinLnBrk="0" hangingPunct="0">
                <a:buSzPct val="100000"/>
                <a:defRPr/>
              </a:pPr>
              <a:r>
                <a:rPr lang="en-US" altLang="ko-KR" sz="2200" kern="0" spc="-150" dirty="0" smtClean="0">
                  <a:gradFill>
                    <a:gsLst>
                      <a:gs pos="0">
                        <a:srgbClr val="1F497D">
                          <a:lumMod val="50000"/>
                        </a:srgbClr>
                      </a:gs>
                      <a:gs pos="100000">
                        <a:srgbClr val="004D86"/>
                      </a:gs>
                    </a:gsLst>
                    <a:lin ang="5400000" scaled="0"/>
                  </a:gra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How</a:t>
              </a:r>
              <a:r>
                <a:rPr lang="ko-KR" altLang="en-US" sz="2200" kern="0" spc="-150" dirty="0" smtClean="0">
                  <a:gradFill>
                    <a:gsLst>
                      <a:gs pos="0">
                        <a:srgbClr val="1F497D">
                          <a:lumMod val="50000"/>
                        </a:srgbClr>
                      </a:gs>
                      <a:gs pos="100000">
                        <a:srgbClr val="004D86"/>
                      </a:gs>
                    </a:gsLst>
                    <a:lin ang="5400000" scaled="0"/>
                  </a:gra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2200" kern="0" spc="-150" dirty="0" smtClean="0">
                  <a:gradFill>
                    <a:gsLst>
                      <a:gs pos="0">
                        <a:srgbClr val="1F497D">
                          <a:lumMod val="50000"/>
                        </a:srgbClr>
                      </a:gs>
                      <a:gs pos="100000">
                        <a:srgbClr val="004D86"/>
                      </a:gs>
                    </a:gsLst>
                    <a:lin ang="5400000" scaled="0"/>
                  </a:gra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to drive Public Service Innovation in the Korean and and Chinese Public Sectors? : Exploring the roles of human and social capital</a:t>
              </a:r>
              <a:endParaRPr lang="ko-KR" altLang="en-US" sz="22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3075906"/>
            <a:ext cx="8833894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Hyo </a:t>
            </a:r>
            <a:r>
              <a:rPr lang="en-US" altLang="ko-KR" b="1" kern="0" spc="-150" dirty="0" err="1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Joo</a:t>
            </a:r>
            <a:r>
              <a:rPr lang="en-US" altLang="ko-KR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Lee, Ph.D. Student</a:t>
            </a:r>
          </a:p>
          <a:p>
            <a:pPr algn="r">
              <a:lnSpc>
                <a:spcPct val="80000"/>
              </a:lnSpc>
            </a:pPr>
            <a:endParaRPr lang="en-US" altLang="ko-KR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50000"/>
                    </a:srgbClr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r>
              <a:rPr lang="en-US" altLang="ko-KR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50000"/>
                      </a:srgbClr>
                    </a:gs>
                  </a:gsLst>
                  <a:lin ang="5400000" scaled="0"/>
                </a:gradFill>
                <a:effectLst>
                  <a:reflection stA="24000" endPos="45500" dist="25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Min Young Kim, Ph.D. Candidate</a:t>
            </a:r>
          </a:p>
          <a:p>
            <a:pPr algn="r">
              <a:lnSpc>
                <a:spcPct val="80000"/>
              </a:lnSpc>
            </a:pPr>
            <a:endParaRPr lang="en-US" altLang="ko-KR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50000"/>
                    </a:srgbClr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endParaRPr lang="en-US" altLang="ko-KR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50000"/>
                    </a:srgbClr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endParaRPr lang="en-US" altLang="ko-KR" b="1" kern="0" spc="-150" dirty="0" smtClean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50000"/>
                    </a:srgbClr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endParaRPr lang="en-US" altLang="ko-KR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50000"/>
                    </a:srgbClr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endParaRPr lang="en-US" altLang="ko-KR" b="1" kern="0" spc="-150" dirty="0" smtClean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50000"/>
                    </a:srgbClr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endParaRPr lang="en-US" altLang="ko-KR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50000"/>
                    </a:srgbClr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endParaRPr lang="en-US" altLang="ko-KR" b="1" kern="0" spc="-150" dirty="0" smtClean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50000"/>
                    </a:srgbClr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endParaRPr lang="en-US" altLang="ko-KR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50000"/>
                    </a:srgbClr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endParaRPr lang="en-US" altLang="ko-KR" b="1" kern="0" spc="-150" dirty="0" smtClean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50000"/>
                    </a:srgbClr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endParaRPr lang="en-US" altLang="ko-KR" sz="14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50000"/>
                    </a:srgbClr>
                  </a:gs>
                </a:gsLst>
                <a:lin ang="5400000" scaled="0"/>
              </a:gra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endParaRPr lang="en-US" altLang="ko-KR" sz="1400" b="1" kern="0" spc="-15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lnSpc>
                <a:spcPct val="80000"/>
              </a:lnSpc>
            </a:pPr>
            <a:endParaRPr lang="en-US" altLang="ko-KR" sz="1400" b="1" kern="0" spc="-150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stA="24000" endPos="45500" dist="25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en-US" altLang="ko-KR" sz="14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stA="24000" endPos="45500" dist="25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b="1" kern="0" dirty="0">
                <a:solidFill>
                  <a:srgbClr val="C00000"/>
                </a:solidFill>
                <a:effectLst>
                  <a:reflection stA="24000" endPos="45500" dist="25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Research Center for Public Human Resource Development, </a:t>
            </a:r>
            <a:r>
              <a:rPr lang="en-US" altLang="ko-KR" sz="1400" b="1" kern="0" dirty="0" err="1">
                <a:solidFill>
                  <a:srgbClr val="C00000"/>
                </a:solidFill>
                <a:effectLst>
                  <a:reflection stA="24000" endPos="45500" dist="25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Sungkyunkwan</a:t>
            </a:r>
            <a:r>
              <a:rPr lang="en-US" altLang="ko-KR" sz="1400" b="1" kern="0" dirty="0">
                <a:solidFill>
                  <a:srgbClr val="C00000"/>
                </a:solidFill>
                <a:effectLst>
                  <a:reflection stA="24000" endPos="45500" dist="25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University, Korea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" y="95571"/>
            <a:ext cx="2777870" cy="103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250987"/>
            <a:ext cx="5229755" cy="646331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altLang="ko-KR" b="1" dirty="0">
                <a:solidFill>
                  <a:srgbClr val="002060"/>
                </a:solidFill>
                <a:latin typeface="Times New Roman Uni" panose="02020603050405020304" pitchFamily="18" charset="-127"/>
                <a:ea typeface="Times New Roman Uni" panose="02020603050405020304" pitchFamily="18" charset="-127"/>
                <a:cs typeface="Times New Roman Uni" panose="02020603050405020304" pitchFamily="18" charset="-127"/>
              </a:rPr>
              <a:t>Singapore Public Policy Network </a:t>
            </a:r>
            <a:r>
              <a:rPr lang="en-CA" altLang="ko-KR" b="1" dirty="0" smtClean="0">
                <a:solidFill>
                  <a:srgbClr val="002060"/>
                </a:solidFill>
                <a:latin typeface="Times New Roman Uni" panose="02020603050405020304" pitchFamily="18" charset="-127"/>
                <a:ea typeface="Times New Roman Uni" panose="02020603050405020304" pitchFamily="18" charset="-127"/>
                <a:cs typeface="Times New Roman Uni" panose="02020603050405020304" pitchFamily="18" charset="-127"/>
              </a:rPr>
              <a:t>Conference</a:t>
            </a:r>
          </a:p>
          <a:p>
            <a:pPr algn="ctr">
              <a:spcAft>
                <a:spcPts val="0"/>
              </a:spcAft>
            </a:pPr>
            <a:r>
              <a:rPr lang="en-US" altLang="ko-KR" b="1" dirty="0">
                <a:solidFill>
                  <a:srgbClr val="002060"/>
                </a:solidFill>
                <a:latin typeface="Times New Roman Uni" panose="02020603050405020304" pitchFamily="18" charset="-127"/>
                <a:ea typeface="Times New Roman Uni" panose="02020603050405020304" pitchFamily="18" charset="-127"/>
                <a:cs typeface="Times New Roman Uni" panose="02020603050405020304" pitchFamily="18" charset="-127"/>
              </a:rPr>
              <a:t>26-27 August 2016</a:t>
            </a:r>
            <a:endParaRPr lang="ko-KR" altLang="en-US" b="1" dirty="0">
              <a:solidFill>
                <a:srgbClr val="002060"/>
              </a:solidFill>
              <a:latin typeface="Times New Roman Uni" panose="02020603050405020304" pitchFamily="18" charset="-127"/>
              <a:ea typeface="Times New Roman Uni" panose="02020603050405020304" pitchFamily="18" charset="-127"/>
              <a:cs typeface="Times New Roman Uni" panose="02020603050405020304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2125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94190" y="4849996"/>
            <a:ext cx="5870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Statistical Modeling &amp; Results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675468" y="4914873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4869160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IV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094190" y="4149080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Research Method</a:t>
            </a:r>
            <a:endParaRPr lang="ko-KR" altLang="en-US" sz="2800" kern="0" spc="-90" dirty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662050" y="3483203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자유형 14"/>
          <p:cNvSpPr/>
          <p:nvPr/>
        </p:nvSpPr>
        <p:spPr>
          <a:xfrm flipV="1">
            <a:off x="1662050" y="2263608"/>
            <a:ext cx="74819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94190" y="5664577"/>
            <a:ext cx="5870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Discussions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675468" y="5729454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5683741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V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067934" y="3446583"/>
            <a:ext cx="6063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Theoretical Framework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1675468" y="2673532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85314" y="3409963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920" y="263691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106732" y="2673532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solidFill>
                  <a:prstClr val="white">
                    <a:lumMod val="7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Introduction</a:t>
            </a:r>
            <a:endParaRPr lang="ko-KR" altLang="en-US" sz="2800" kern="0" spc="-90" dirty="0">
              <a:solidFill>
                <a:prstClr val="white">
                  <a:lumMod val="7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662050" y="4198802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8152" y="4143240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512" y="44624"/>
            <a:ext cx="878497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10294" y="1578581"/>
            <a:ext cx="7733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330325" eaLnBrk="0" latinLnBrk="0" hangingPunct="0">
              <a:buSzPct val="100000"/>
              <a:defRPr/>
            </a:pPr>
            <a:r>
              <a:rPr lang="en-US" altLang="ko-KR" sz="20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How to drive Public Service Innovation </a:t>
            </a:r>
          </a:p>
          <a:p>
            <a:pPr lvl="0" algn="r" defTabSz="1330325" eaLnBrk="0" latinLnBrk="0" hangingPunct="0">
              <a:buSzPct val="100000"/>
              <a:defRPr/>
            </a:pPr>
            <a:r>
              <a:rPr lang="en-US" altLang="ko-KR" sz="20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in the Korean and Chinese Public Sector?</a:t>
            </a:r>
            <a:endParaRPr lang="ko-KR" altLang="en-US" sz="2000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 algn="r" defTabSz="1330325" eaLnBrk="0" latinLnBrk="0" hangingPunct="0">
              <a:buSzPct val="100000"/>
              <a:defRPr/>
            </a:pPr>
            <a:r>
              <a:rPr lang="en-US" altLang="ko-KR" sz="2000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2000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7131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392607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Research Method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Research Framework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11" name="그림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78" y="1844824"/>
            <a:ext cx="6954922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952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392607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Research Method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Data and Sample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1"/>
          <a:stretch/>
        </p:blipFill>
        <p:spPr bwMode="auto">
          <a:xfrm>
            <a:off x="454325" y="1772816"/>
            <a:ext cx="83206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609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392607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Research Method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Data and Sample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47637" r="57" b="2363"/>
          <a:stretch/>
        </p:blipFill>
        <p:spPr bwMode="auto">
          <a:xfrm>
            <a:off x="399575" y="1772816"/>
            <a:ext cx="830110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825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>
          <a:xfrm>
            <a:off x="1662050" y="3483203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자유형 14"/>
          <p:cNvSpPr/>
          <p:nvPr/>
        </p:nvSpPr>
        <p:spPr>
          <a:xfrm flipV="1">
            <a:off x="1662050" y="2263608"/>
            <a:ext cx="74819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94190" y="5664577"/>
            <a:ext cx="5870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Discussions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675468" y="5729454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5683741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V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080772" y="3356992"/>
            <a:ext cx="6063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Theoretical Framework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1675468" y="2673532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85314" y="3409963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920" y="263691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106732" y="2673532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Introduction</a:t>
            </a:r>
            <a:endParaRPr lang="ko-KR" altLang="en-US" sz="2800" kern="0" spc="-9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125695" y="4916253"/>
            <a:ext cx="5870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Statistical Modeling &amp; Results</a:t>
            </a:r>
            <a:endParaRPr lang="ko-KR" altLang="en-US" sz="2800" kern="0" spc="-90" dirty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696408" y="4923236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75" y="4886616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IV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1696408" y="4219272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094190" y="4149080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Research Method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1570" y="418265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410294" y="1578581"/>
            <a:ext cx="7733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330325" eaLnBrk="0" latinLnBrk="0" hangingPunct="0">
              <a:buSzPct val="100000"/>
              <a:defRPr/>
            </a:pPr>
            <a:r>
              <a:rPr lang="en-US" altLang="ko-KR" sz="20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How to drive Public Service Innovation </a:t>
            </a:r>
          </a:p>
          <a:p>
            <a:pPr lvl="0" algn="r" defTabSz="1330325" eaLnBrk="0" latinLnBrk="0" hangingPunct="0">
              <a:buSzPct val="100000"/>
              <a:defRPr/>
            </a:pPr>
            <a:r>
              <a:rPr lang="en-US" altLang="ko-KR" sz="20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in the Korean and Chinese Public Sector?</a:t>
            </a:r>
            <a:endParaRPr lang="ko-KR" altLang="en-US" sz="2000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79512" y="44624"/>
            <a:ext cx="878497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489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691407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Statistical Modeling 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and Results </a:t>
            </a:r>
            <a:endParaRPr lang="en-US" altLang="ko-KR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554481" y="1214730"/>
            <a:ext cx="842493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Reliability Test and CFA Results</a:t>
            </a:r>
            <a:endParaRPr lang="ko-KR" altLang="en-US" sz="26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25295" y="1844822"/>
            <a:ext cx="6921655" cy="47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034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691407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Statistical Modeling 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and Results </a:t>
            </a:r>
            <a:endParaRPr lang="en-US" altLang="ko-KR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554481" y="1214730"/>
            <a:ext cx="842493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Reliability Test and CFA Results</a:t>
            </a:r>
            <a:endParaRPr lang="ko-KR" altLang="en-US" sz="26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07098" y="1844824"/>
            <a:ext cx="695805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40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4"/>
          <a:stretch/>
        </p:blipFill>
        <p:spPr bwMode="auto">
          <a:xfrm>
            <a:off x="1368394" y="1844824"/>
            <a:ext cx="6473217" cy="394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 bwMode="auto">
          <a:xfrm>
            <a:off x="478159" y="242257"/>
            <a:ext cx="691407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Statistical Modeling 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and Results </a:t>
            </a:r>
            <a:endParaRPr lang="en-US" altLang="ko-KR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554481" y="1214730"/>
            <a:ext cx="842493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Independent Sample t Test</a:t>
            </a:r>
            <a:endParaRPr lang="ko-KR" altLang="en-US" sz="26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394986" y="5157192"/>
            <a:ext cx="743924" cy="369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39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691407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Statistical Modeling 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and Results </a:t>
            </a:r>
            <a:endParaRPr lang="en-US" altLang="ko-KR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554481" y="1214730"/>
            <a:ext cx="842493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Independent Sample t Test</a:t>
            </a:r>
            <a:endParaRPr lang="ko-KR" altLang="en-US" sz="26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b="6344"/>
          <a:stretch/>
        </p:blipFill>
        <p:spPr bwMode="auto">
          <a:xfrm>
            <a:off x="1502699" y="1765908"/>
            <a:ext cx="6204607" cy="509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394986" y="3563398"/>
            <a:ext cx="743924" cy="369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394987" y="4869160"/>
            <a:ext cx="743924" cy="369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394987" y="6165304"/>
            <a:ext cx="743924" cy="369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203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691407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Statistical Modeling 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and Results </a:t>
            </a:r>
            <a:endParaRPr lang="en-US" altLang="ko-KR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554481" y="1214730"/>
            <a:ext cx="842493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Correlation Analysis-KOREA</a:t>
            </a:r>
            <a:endParaRPr lang="ko-KR" altLang="en-US" sz="26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8"/>
          <a:stretch/>
        </p:blipFill>
        <p:spPr bwMode="auto">
          <a:xfrm>
            <a:off x="399575" y="1795126"/>
            <a:ext cx="8437551" cy="376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780" y="5556000"/>
            <a:ext cx="14221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500" dirty="0" smtClean="0"/>
              <a:t>**p &lt; 0.01</a:t>
            </a:r>
            <a:endParaRPr lang="ko-KR" altLang="ko-KR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567780" y="5894065"/>
            <a:ext cx="803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500" dirty="0"/>
              <a:t>Notes: 1.Age, 2.Gender, 3.Education, 4.Job Tenure, 5. Policy Making PSM, 6. Altruism PSM, 7.Human Capital, 8. Social Capital, 9. Organizational Innovativeness</a:t>
            </a:r>
            <a:endParaRPr lang="ko-KR" altLang="ko-KR" sz="1500" dirty="0"/>
          </a:p>
        </p:txBody>
      </p:sp>
    </p:spTree>
    <p:extLst>
      <p:ext uri="{BB962C8B-B14F-4D97-AF65-F5344CB8AC3E}">
        <p14:creationId xmlns:p14="http://schemas.microsoft.com/office/powerpoint/2010/main" val="4274260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10294" y="1578581"/>
            <a:ext cx="7733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330325" eaLnBrk="0" latinLnBrk="0" hangingPunct="0">
              <a:buSzPct val="100000"/>
              <a:defRPr/>
            </a:pPr>
            <a:r>
              <a:rPr lang="en-US" altLang="ko-KR" sz="2000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How to drive Public Service Innovation </a:t>
            </a:r>
          </a:p>
          <a:p>
            <a:pPr lvl="0" algn="r" defTabSz="1330325" eaLnBrk="0" latinLnBrk="0" hangingPunct="0">
              <a:buSzPct val="100000"/>
              <a:defRPr/>
            </a:pPr>
            <a:r>
              <a:rPr lang="en-US" altLang="ko-KR" sz="2000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in the Korean and Chinese Public Sector?</a:t>
            </a:r>
            <a:endParaRPr lang="ko-KR" altLang="en-US" sz="2000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080772" y="3356992"/>
            <a:ext cx="6063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Theoretical Framework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62050" y="3435815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6254" y="339010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94190" y="4849996"/>
            <a:ext cx="5870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Statistical Modeling &amp; Results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675468" y="4914873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4869160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IV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675468" y="2715949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2670235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094190" y="2636912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Introduction</a:t>
            </a:r>
            <a:endParaRPr lang="ko-KR" altLang="en-US" sz="2800" kern="0" spc="-9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094190" y="4149080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Research Method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675468" y="4194793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9672" y="4149080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자유형 14"/>
          <p:cNvSpPr/>
          <p:nvPr/>
        </p:nvSpPr>
        <p:spPr>
          <a:xfrm flipV="1">
            <a:off x="1662050" y="2263608"/>
            <a:ext cx="74819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94190" y="5664577"/>
            <a:ext cx="5870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Discussions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675468" y="5729454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5683741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V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0114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691407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Statistical Modeling 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and Results </a:t>
            </a:r>
            <a:endParaRPr lang="en-US" altLang="ko-KR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554481" y="1214730"/>
            <a:ext cx="842493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Correlation Analysis-CHINA</a:t>
            </a:r>
            <a:endParaRPr lang="ko-KR" altLang="en-US" sz="26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780" y="5556000"/>
            <a:ext cx="14221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500" dirty="0" smtClean="0"/>
              <a:t>**p &lt; 0.01</a:t>
            </a:r>
            <a:endParaRPr lang="ko-KR" altLang="ko-KR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567780" y="5894065"/>
            <a:ext cx="803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500" dirty="0"/>
              <a:t>Notes: 1.Age, 2.Gender, 3.Education, 4.Job Tenure, 5. Policy Making PSM, 6. Altruism PSM, 7.Human Capital, 8. Social Capital, 9. Organizational Innovativeness</a:t>
            </a:r>
            <a:endParaRPr lang="ko-KR" altLang="ko-KR" sz="1500" dirty="0"/>
          </a:p>
        </p:txBody>
      </p:sp>
      <p:pic>
        <p:nvPicPr>
          <p:cNvPr id="9217" name="Picture 1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3" b="8791"/>
          <a:stretch/>
        </p:blipFill>
        <p:spPr bwMode="auto">
          <a:xfrm>
            <a:off x="392536" y="1772816"/>
            <a:ext cx="8438400" cy="3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217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691407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Statistical Modeling 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and Results </a:t>
            </a:r>
            <a:endParaRPr lang="en-US" altLang="ko-KR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554481" y="1214730"/>
            <a:ext cx="842493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Model Fit</a:t>
            </a:r>
            <a:endParaRPr lang="ko-KR" altLang="en-US" sz="26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1" y="2276872"/>
            <a:ext cx="8528190" cy="31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645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691407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Statistical Modeling 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and Results </a:t>
            </a:r>
            <a:endParaRPr lang="en-US" altLang="ko-KR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554481" y="1214730"/>
            <a:ext cx="842493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Standardized Total and Direct </a:t>
            </a: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Effects-KOREA </a:t>
            </a:r>
            <a:endParaRPr lang="ko-KR" altLang="en-US" sz="26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6"/>
          <a:stretch/>
        </p:blipFill>
        <p:spPr bwMode="auto">
          <a:xfrm>
            <a:off x="1043608" y="1844824"/>
            <a:ext cx="6537799" cy="444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1416588" y="2492896"/>
            <a:ext cx="4523564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448179" y="5877272"/>
            <a:ext cx="4491973" cy="409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450226" y="6339649"/>
            <a:ext cx="12795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dirty="0"/>
              <a:t>***p &lt; 0.001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219273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691407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Statistical Modeling 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and Results </a:t>
            </a:r>
            <a:endParaRPr lang="en-US" altLang="ko-KR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554481" y="1214730"/>
            <a:ext cx="842493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Standardized Total and Direct </a:t>
            </a: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Effects-CHINA </a:t>
            </a:r>
            <a:endParaRPr lang="ko-KR" altLang="en-US" sz="26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2289" name="Picture 1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1" b="5762"/>
          <a:stretch/>
        </p:blipFill>
        <p:spPr bwMode="auto">
          <a:xfrm>
            <a:off x="1115616" y="1844824"/>
            <a:ext cx="6537600" cy="44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1450226" y="6339649"/>
            <a:ext cx="12795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dirty="0"/>
              <a:t>***p &lt; 0.001</a:t>
            </a:r>
            <a:endParaRPr lang="ko-KR" altLang="en-US" sz="1500" dirty="0"/>
          </a:p>
        </p:txBody>
      </p:sp>
      <p:sp>
        <p:nvSpPr>
          <p:cNvPr id="18" name="직사각형 17"/>
          <p:cNvSpPr/>
          <p:nvPr/>
        </p:nvSpPr>
        <p:spPr>
          <a:xfrm>
            <a:off x="1416588" y="2492896"/>
            <a:ext cx="452356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416588" y="3669980"/>
            <a:ext cx="4523564" cy="1919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350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691407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Statistical Modeling 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and Results </a:t>
            </a:r>
            <a:endParaRPr lang="en-US" altLang="ko-KR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554481" y="1214730"/>
            <a:ext cx="842493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lnSpc>
                <a:spcPct val="70000"/>
              </a:lnSpc>
              <a:spcAft>
                <a:spcPts val="600"/>
              </a:spcAft>
              <a:buSzPct val="100000"/>
              <a:defRPr/>
            </a:pP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Result of Sobel</a:t>
            </a:r>
            <a:r>
              <a:rPr lang="en-US" altLang="ko-KR" sz="2600" b="1" kern="0" spc="-30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2600" b="1" kern="0" spc="-150" dirty="0" smtClean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Test</a:t>
            </a:r>
            <a:endParaRPr lang="ko-KR" altLang="en-US" sz="2600" b="1" kern="0" spc="-150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2"/>
          <a:stretch/>
        </p:blipFill>
        <p:spPr bwMode="auto">
          <a:xfrm>
            <a:off x="492388" y="2204863"/>
            <a:ext cx="8225229" cy="288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651701" y="2636910"/>
            <a:ext cx="6048672" cy="936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51701" y="4293096"/>
            <a:ext cx="60486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51701" y="4797151"/>
            <a:ext cx="60486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128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94190" y="4849996"/>
            <a:ext cx="5870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Statistical Modeling &amp; Results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675468" y="4914873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4869160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IV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662050" y="3483203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자유형 14"/>
          <p:cNvSpPr/>
          <p:nvPr/>
        </p:nvSpPr>
        <p:spPr>
          <a:xfrm flipV="1">
            <a:off x="1662050" y="2263608"/>
            <a:ext cx="74819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94190" y="5664577"/>
            <a:ext cx="5870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Discussions</a:t>
            </a:r>
            <a:endParaRPr lang="ko-KR" altLang="en-US" sz="2800" kern="0" spc="-90" dirty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678528" y="4235422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080772" y="3356992"/>
            <a:ext cx="6063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solidFill>
                  <a:prstClr val="white">
                    <a:lumMod val="7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Theoretical Framework</a:t>
            </a:r>
            <a:endParaRPr lang="ko-KR" altLang="en-US" sz="2800" kern="0" spc="-90" dirty="0">
              <a:solidFill>
                <a:prstClr val="white">
                  <a:lumMod val="7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1675468" y="2673532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85314" y="3409963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920" y="263691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106732" y="2673532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solidFill>
                  <a:prstClr val="white">
                    <a:lumMod val="7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Introduction</a:t>
            </a:r>
            <a:endParaRPr lang="ko-KR" altLang="en-US" sz="2800" kern="0" spc="-90" dirty="0">
              <a:solidFill>
                <a:prstClr val="white">
                  <a:lumMod val="7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094190" y="4149080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Research Method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696408" y="5737817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4112" y="419880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24112" y="5701197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V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410294" y="1578581"/>
            <a:ext cx="7733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330325" eaLnBrk="0" latinLnBrk="0" hangingPunct="0">
              <a:buSzPct val="100000"/>
              <a:defRPr/>
            </a:pPr>
            <a:r>
              <a:rPr lang="en-US" altLang="ko-KR" sz="20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How to drive Public Service Innovation </a:t>
            </a:r>
          </a:p>
          <a:p>
            <a:pPr lvl="0" algn="r" defTabSz="1330325" eaLnBrk="0" latinLnBrk="0" hangingPunct="0">
              <a:buSzPct val="100000"/>
              <a:defRPr/>
            </a:pPr>
            <a:r>
              <a:rPr lang="en-US" altLang="ko-KR" sz="20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in the Korean and Chinese Public Sector?</a:t>
            </a:r>
            <a:endParaRPr lang="ko-KR" altLang="en-US" sz="2000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79512" y="44624"/>
            <a:ext cx="878497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437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299312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Discussions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Discussions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33553"/>
              </p:ext>
            </p:extLst>
          </p:nvPr>
        </p:nvGraphicFramePr>
        <p:xfrm>
          <a:off x="478158" y="1844824"/>
          <a:ext cx="8126289" cy="42382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9466"/>
                <a:gridCol w="1440160"/>
                <a:gridCol w="5976663"/>
              </a:tblGrid>
              <a:tr h="1126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1a,</a:t>
                      </a:r>
                      <a:r>
                        <a:rPr lang="en-US" altLang="ko-KR" sz="1800" b="1" baseline="0" dirty="0" smtClean="0">
                          <a:latin typeface="+mn-ea"/>
                          <a:ea typeface="+mn-ea"/>
                        </a:rPr>
                        <a:t> 1b,</a:t>
                      </a:r>
                    </a:p>
                    <a:p>
                      <a:pPr algn="ctr" latinLnBrk="1"/>
                      <a:r>
                        <a:rPr lang="en-US" altLang="ko-KR" sz="1800" b="1" baseline="0" dirty="0" smtClean="0">
                          <a:latin typeface="+mn-ea"/>
                          <a:ea typeface="+mn-ea"/>
                        </a:rPr>
                        <a:t>2b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Confirmed</a:t>
                      </a:r>
                      <a:endParaRPr lang="ko-KR" altLang="en-US" sz="1800" b="1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PSM is an important cultivator and activator among Korean and Chinese public agencies in increasing their employees’ human capital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7955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2a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Rejected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policymaking PSM negatively, significantly related with human capital in Chinese public sectors.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126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3a,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3b,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4b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Confirmed</a:t>
                      </a:r>
                      <a:endParaRPr lang="ko-KR" altLang="en-US" sz="1800" b="1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the two types of PSM may cultivate and activate social capital in Korean and Chinese public agencies.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1269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5,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6,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7,</a:t>
                      </a:r>
                    </a:p>
                    <a:p>
                      <a:pPr algn="ctr"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Confirmed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 smtClean="0">
                          <a:latin typeface="+mn-ea"/>
                          <a:ea typeface="+mn-ea"/>
                        </a:rPr>
                        <a:t>the human or social capital is crucial factors, which effectively boosts organizational innovativeness in Korean and Chinese public sectors.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475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299312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Discussions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Implication &amp; Limitation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36" name="오른쪽 화살표 35"/>
          <p:cNvSpPr/>
          <p:nvPr/>
        </p:nvSpPr>
        <p:spPr>
          <a:xfrm rot="5400000">
            <a:off x="4389896" y="3733213"/>
            <a:ext cx="432200" cy="490791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74482" y="2167157"/>
            <a:ext cx="8255675" cy="7938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478159" y="3096260"/>
            <a:ext cx="8255675" cy="5164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39155" y="2222339"/>
            <a:ext cx="7772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Established </a:t>
            </a:r>
            <a:r>
              <a:rPr lang="en-US" altLang="ko-KR" sz="1400" b="1" dirty="0"/>
              <a:t>a theoretical literature of organizational innovativeness, and developed a theory of explaining the antecedents of organizational innovativeness by adapting self-determination theory, stewardship theory, and RBV. </a:t>
            </a:r>
            <a:endParaRPr lang="ko-KR" altLang="en-US" sz="14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562558" y="2365285"/>
            <a:ext cx="280709" cy="50405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1</a:t>
            </a:r>
            <a:endParaRPr lang="ko-KR" altLang="en-US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61594" y="3089453"/>
            <a:ext cx="77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Managers </a:t>
            </a:r>
            <a:r>
              <a:rPr lang="en-US" altLang="ko-KR" sz="1400" b="1" dirty="0"/>
              <a:t>should carefully reconsider PSM as a precondition for organizational innovativeness.</a:t>
            </a:r>
            <a:endParaRPr lang="ko-KR" altLang="en-US" sz="1400" b="1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584954" y="3164864"/>
            <a:ext cx="258313" cy="4478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2</a:t>
            </a:r>
            <a:endParaRPr lang="ko-KR" altLang="en-US" sz="2800" b="1" dirty="0"/>
          </a:p>
        </p:txBody>
      </p:sp>
      <p:sp>
        <p:nvSpPr>
          <p:cNvPr id="50" name="직사각형 49"/>
          <p:cNvSpPr/>
          <p:nvPr/>
        </p:nvSpPr>
        <p:spPr>
          <a:xfrm>
            <a:off x="478159" y="4219155"/>
            <a:ext cx="86038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ea typeface="HY견고딕" panose="02030600000101010101" pitchFamily="18" charset="-127"/>
              </a:rPr>
              <a:t>1. </a:t>
            </a:r>
            <a:r>
              <a:rPr lang="en-US" altLang="ko-KR" sz="1400" b="1" kern="0" dirty="0">
                <a:solidFill>
                  <a:srgbClr val="0070C0"/>
                </a:solidFill>
              </a:rPr>
              <a:t>employees who intentionally internalize PSM seem bound to search for interest, fun, and happiness in their work itself, which will ultimately support and increase their organizational innovativeness. . </a:t>
            </a:r>
          </a:p>
          <a:p>
            <a:pPr defTabSz="1330325" eaLnBrk="0" latinLnBrk="0" hangingPunct="0">
              <a:spcAft>
                <a:spcPts val="600"/>
              </a:spcAft>
              <a:buClr>
                <a:prstClr val="black"/>
              </a:buClr>
              <a:buSzPct val="100000"/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ea typeface="HY견고딕" panose="02030600000101010101" pitchFamily="18" charset="-127"/>
              </a:rPr>
              <a:t>2. </a:t>
            </a:r>
            <a:r>
              <a:rPr lang="en-US" altLang="ko-KR" sz="1400" b="1" kern="0" dirty="0">
                <a:solidFill>
                  <a:srgbClr val="0070C0"/>
                </a:solidFill>
              </a:rPr>
              <a:t>when designing the public employee’s training and development, managers and organizations should focus on how to increase and express the employee’s PSM in the workplace. </a:t>
            </a:r>
          </a:p>
        </p:txBody>
      </p:sp>
    </p:spTree>
    <p:extLst>
      <p:ext uri="{BB962C8B-B14F-4D97-AF65-F5344CB8AC3E}">
        <p14:creationId xmlns:p14="http://schemas.microsoft.com/office/powerpoint/2010/main" val="2035065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299312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Discussions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Implication &amp; Limitation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3" name="모서리가 둥근 직사각형 22"/>
          <p:cNvSpPr/>
          <p:nvPr/>
        </p:nvSpPr>
        <p:spPr>
          <a:xfrm>
            <a:off x="363935" y="4437112"/>
            <a:ext cx="8255675" cy="6396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89105" y="4592322"/>
            <a:ext cx="7772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Clr>
                <a:prstClr val="black"/>
              </a:buClr>
              <a:buSzPct val="100000"/>
              <a:defRPr/>
            </a:pPr>
            <a:r>
              <a:rPr lang="en-US" altLang="ko-KR" sz="16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Common </a:t>
            </a:r>
            <a:r>
              <a:rPr lang="en-US" altLang="ko-KR" sz="1600" b="1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method bias cannot be fully eliminated.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26628" y="4492295"/>
            <a:ext cx="321062" cy="53860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/>
              <a:t>1</a:t>
            </a:r>
            <a:endParaRPr lang="ko-KR" altLang="en-US" sz="2800" b="1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63936" y="1789642"/>
            <a:ext cx="8255675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28609" y="1844824"/>
            <a:ext cx="777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Clr>
                <a:prstClr val="black"/>
              </a:buClr>
              <a:buSzPct val="100000"/>
              <a:defRPr/>
            </a:pPr>
            <a:r>
              <a:rPr lang="en-US" altLang="ko-KR" sz="16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Organization </a:t>
            </a:r>
            <a:r>
              <a:rPr lang="en-US" altLang="ko-KR" sz="1600" b="1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should be considering the way to utilize of organizational capital, such as human and social capital. 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26628" y="1905869"/>
            <a:ext cx="258313" cy="5847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/>
              <a:t>3</a:t>
            </a:r>
            <a:endParaRPr lang="ko-KR" altLang="en-US" sz="2800" b="1" dirty="0"/>
          </a:p>
        </p:txBody>
      </p:sp>
      <p:sp>
        <p:nvSpPr>
          <p:cNvPr id="19" name="오른쪽 화살표 18"/>
          <p:cNvSpPr/>
          <p:nvPr/>
        </p:nvSpPr>
        <p:spPr>
          <a:xfrm rot="5400000">
            <a:off x="4214794" y="2630503"/>
            <a:ext cx="432200" cy="490791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50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03057" y="3116445"/>
            <a:ext cx="860389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330325" eaLnBrk="0" latinLnBrk="0" hangingPunct="0">
              <a:spcAft>
                <a:spcPts val="600"/>
              </a:spcAft>
              <a:buSzPct val="100000"/>
              <a:buAutoNum type="arabicPeriod"/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</a:rPr>
              <a:t>In </a:t>
            </a:r>
            <a:r>
              <a:rPr lang="en-US" altLang="ko-KR" sz="1400" b="1" kern="0" dirty="0">
                <a:solidFill>
                  <a:srgbClr val="0070C0"/>
                </a:solidFill>
              </a:rPr>
              <a:t>order to manage the human capital in public sectors, they have to adapt and design individual and career development path based on individual competence. </a:t>
            </a:r>
            <a:endParaRPr lang="en-US" altLang="ko-KR" sz="1400" b="1" kern="0" dirty="0" smtClean="0">
              <a:solidFill>
                <a:srgbClr val="0070C0"/>
              </a:solidFill>
            </a:endParaRPr>
          </a:p>
          <a:p>
            <a:pPr marL="342900" indent="-342900" defTabSz="1330325" eaLnBrk="0" latinLnBrk="0" hangingPunct="0">
              <a:spcAft>
                <a:spcPts val="600"/>
              </a:spcAft>
              <a:buSzPct val="100000"/>
              <a:buAutoNum type="arabicPeriod"/>
              <a:defRPr/>
            </a:pPr>
            <a:r>
              <a:rPr lang="en-US" altLang="ko-KR" sz="1400" b="1" kern="0" dirty="0">
                <a:solidFill>
                  <a:srgbClr val="0070C0"/>
                </a:solidFill>
                <a:ea typeface="HY견고딕" panose="02030600000101010101" pitchFamily="18" charset="-127"/>
              </a:rPr>
              <a:t>organization needs to set the conflict management to maintain reciprocity or trust in their organization.</a:t>
            </a:r>
            <a:endParaRPr lang="en-US" altLang="ko-KR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16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96"/>
          <p:cNvGrpSpPr/>
          <p:nvPr/>
        </p:nvGrpSpPr>
        <p:grpSpPr>
          <a:xfrm>
            <a:off x="0" y="2955686"/>
            <a:ext cx="9097750" cy="1121386"/>
            <a:chOff x="-32434" y="5772193"/>
            <a:chExt cx="9097750" cy="576064"/>
          </a:xfrm>
        </p:grpSpPr>
        <p:grpSp>
          <p:nvGrpSpPr>
            <p:cNvPr id="8" name="그룹 97"/>
            <p:cNvGrpSpPr/>
            <p:nvPr/>
          </p:nvGrpSpPr>
          <p:grpSpPr>
            <a:xfrm>
              <a:off x="323528" y="5772193"/>
              <a:ext cx="8741788" cy="576064"/>
              <a:chOff x="9525" y="309912"/>
              <a:chExt cx="4102220" cy="585438"/>
            </a:xfrm>
          </p:grpSpPr>
          <p:sp>
            <p:nvSpPr>
              <p:cNvPr id="10" name="직사각형 9"/>
              <p:cNvSpPr/>
              <p:nvPr/>
            </p:nvSpPr>
            <p:spPr bwMode="auto">
              <a:xfrm>
                <a:off x="12828" y="336688"/>
                <a:ext cx="4098917" cy="558662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sz="2800" kern="0">
                  <a:solidFill>
                    <a:srgbClr val="FFFF00"/>
                  </a:solidFill>
                  <a:latin typeface="HY헤드라인M"/>
                  <a:ea typeface="HY헤드라인M"/>
                </a:endParaRPr>
              </a:p>
            </p:txBody>
          </p:sp>
          <p:grpSp>
            <p:nvGrpSpPr>
              <p:cNvPr id="12" name="그룹 103"/>
              <p:cNvGrpSpPr/>
              <p:nvPr/>
            </p:nvGrpSpPr>
            <p:grpSpPr>
              <a:xfrm>
                <a:off x="9525" y="309912"/>
                <a:ext cx="3935812" cy="585438"/>
                <a:chOff x="130761" y="309912"/>
                <a:chExt cx="3814576" cy="585438"/>
              </a:xfrm>
            </p:grpSpPr>
            <p:cxnSp>
              <p:nvCxnSpPr>
                <p:cNvPr id="13" name="직선 연결선 12"/>
                <p:cNvCxnSpPr/>
                <p:nvPr/>
              </p:nvCxnSpPr>
              <p:spPr bwMode="auto">
                <a:xfrm flipH="1">
                  <a:off x="130761" y="309912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C00000"/>
                      </a:gs>
                      <a:gs pos="79000">
                        <a:srgbClr val="C0000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직선 연결선 13"/>
                <p:cNvCxnSpPr/>
                <p:nvPr/>
              </p:nvCxnSpPr>
              <p:spPr bwMode="auto">
                <a:xfrm flipH="1">
                  <a:off x="130761" y="895350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C00000"/>
                      </a:gs>
                      <a:gs pos="79000">
                        <a:srgbClr val="C0000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" name="직사각형 8"/>
            <p:cNvSpPr/>
            <p:nvPr/>
          </p:nvSpPr>
          <p:spPr>
            <a:xfrm>
              <a:off x="-32434" y="5879380"/>
              <a:ext cx="9097750" cy="363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buSzPct val="100000"/>
                <a:defRPr/>
              </a:pPr>
              <a:r>
                <a:rPr lang="en-US" altLang="ko-KR" sz="4000" kern="0" spc="-150" dirty="0" smtClean="0">
                  <a:gradFill>
                    <a:gsLst>
                      <a:gs pos="0">
                        <a:srgbClr val="1F497D">
                          <a:lumMod val="50000"/>
                        </a:srgbClr>
                      </a:gs>
                      <a:gs pos="100000">
                        <a:srgbClr val="004D86"/>
                      </a:gs>
                    </a:gsLst>
                    <a:lin ang="5400000" scaled="0"/>
                  </a:gradFill>
                  <a:effectLst/>
                  <a:latin typeface="-윤고딕330" panose="02030504000101010101" pitchFamily="18" charset="-127"/>
                  <a:ea typeface="-윤고딕330" panose="02030504000101010101" pitchFamily="18" charset="-127"/>
                </a:rPr>
                <a:t>Thank you</a:t>
              </a:r>
              <a:endParaRPr lang="ko-KR" altLang="en-US" sz="40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effectLst/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219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297389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1. Introduction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4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15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7" name="직사각형 16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18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" name="직선 연결선 18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직선 연결선 19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6" name="직사각형 15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Research Background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8" y="1746633"/>
            <a:ext cx="2996948" cy="347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4111" y="5326283"/>
            <a:ext cx="514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accent6"/>
                </a:solidFill>
              </a:rPr>
              <a:t>Not Optional </a:t>
            </a:r>
            <a:r>
              <a:rPr lang="en-US" altLang="ko-KR" sz="2800" b="1" dirty="0">
                <a:solidFill>
                  <a:schemeClr val="accent6"/>
                </a:solidFill>
              </a:rPr>
              <a:t>B</a:t>
            </a:r>
            <a:r>
              <a:rPr lang="en-US" altLang="ko-KR" sz="2800" b="1" dirty="0" smtClean="0">
                <a:solidFill>
                  <a:schemeClr val="accent6"/>
                </a:solidFill>
              </a:rPr>
              <a:t>ut </a:t>
            </a:r>
            <a:r>
              <a:rPr lang="en-US" altLang="ko-KR" sz="2800" b="1" dirty="0">
                <a:solidFill>
                  <a:schemeClr val="accent6"/>
                </a:solidFill>
              </a:rPr>
              <a:t>I</a:t>
            </a:r>
            <a:r>
              <a:rPr lang="en-US" altLang="ko-KR" sz="2800" b="1" dirty="0" smtClean="0">
                <a:solidFill>
                  <a:schemeClr val="accent6"/>
                </a:solidFill>
              </a:rPr>
              <a:t>nevitable</a:t>
            </a:r>
            <a:endParaRPr lang="ko-KR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484111" y="2708920"/>
            <a:ext cx="53654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Clark(1987</a:t>
            </a:r>
            <a:r>
              <a:rPr lang="en-US" altLang="ko-KR" sz="2000" b="1" dirty="0" smtClean="0"/>
              <a:t>)</a:t>
            </a:r>
          </a:p>
          <a:p>
            <a:endParaRPr lang="en-US" altLang="ko-KR" sz="2000" b="1" dirty="0"/>
          </a:p>
          <a:p>
            <a:r>
              <a:rPr lang="en-US" altLang="ko-KR" sz="2000" b="1" dirty="0" smtClean="0"/>
              <a:t>“Innovation </a:t>
            </a:r>
            <a:r>
              <a:rPr lang="en-US" altLang="ko-KR" sz="2000" b="1" dirty="0"/>
              <a:t>should be at the center of the study of </a:t>
            </a:r>
            <a:r>
              <a:rPr lang="en-US" altLang="ko-KR" sz="2000" b="1" dirty="0" smtClean="0"/>
              <a:t>organizations.”</a:t>
            </a:r>
          </a:p>
          <a:p>
            <a:endParaRPr lang="en-US" altLang="ko-KR" sz="2000" b="1" dirty="0"/>
          </a:p>
          <a:p>
            <a:pPr algn="r"/>
            <a:r>
              <a:rPr lang="en-US" altLang="ko-KR" sz="1500" b="1" dirty="0" smtClean="0"/>
              <a:t>(</a:t>
            </a:r>
            <a:r>
              <a:rPr lang="en-US" altLang="ko-KR" sz="1500" b="1" dirty="0"/>
              <a:t>Van de </a:t>
            </a:r>
            <a:r>
              <a:rPr lang="en-US" altLang="ko-KR" sz="1500" b="1" dirty="0" err="1"/>
              <a:t>Ven</a:t>
            </a:r>
            <a:r>
              <a:rPr lang="en-US" altLang="ko-KR" sz="1500" b="1" dirty="0"/>
              <a:t> &amp; Rogers, 1988, p.635</a:t>
            </a:r>
            <a:r>
              <a:rPr lang="en-US" altLang="ko-KR" sz="1500" b="1" dirty="0" smtClean="0"/>
              <a:t>)</a:t>
            </a:r>
            <a:endParaRPr lang="ko-KR" altLang="en-US" sz="1500" b="1" dirty="0"/>
          </a:p>
        </p:txBody>
      </p:sp>
      <p:sp>
        <p:nvSpPr>
          <p:cNvPr id="21" name="직사각형 20"/>
          <p:cNvSpPr/>
          <p:nvPr/>
        </p:nvSpPr>
        <p:spPr>
          <a:xfrm>
            <a:off x="799863" y="4774012"/>
            <a:ext cx="283603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2500" b="1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Org. Innovation</a:t>
            </a:r>
            <a:endParaRPr lang="ko-KR" altLang="en-US" sz="2500" b="1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3015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78159" y="242257"/>
            <a:ext cx="19864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Appendix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4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6" name="직사각형 5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7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8" name="직선 연결선 7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" name="직선 연결선 8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" name="직사각형 4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Items for main variables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" name="모서리가 둥근 직사각형 9"/>
          <p:cNvSpPr/>
          <p:nvPr/>
        </p:nvSpPr>
        <p:spPr>
          <a:xfrm>
            <a:off x="399575" y="1840332"/>
            <a:ext cx="8255675" cy="49010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83010" y="1840332"/>
            <a:ext cx="777224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 </a:t>
            </a:r>
            <a:endParaRPr lang="ko-KR" altLang="ko-KR" sz="1500" dirty="0"/>
          </a:p>
          <a:p>
            <a:r>
              <a:rPr lang="en-US" altLang="ko-KR" sz="1500" b="1" dirty="0">
                <a:solidFill>
                  <a:srgbClr val="FF0000"/>
                </a:solidFill>
              </a:rPr>
              <a:t>Public Service Motivation </a:t>
            </a:r>
            <a:endParaRPr lang="ko-KR" altLang="ko-KR" sz="1500" dirty="0">
              <a:solidFill>
                <a:srgbClr val="FF0000"/>
              </a:solidFill>
            </a:endParaRPr>
          </a:p>
          <a:p>
            <a:r>
              <a:rPr lang="en-US" altLang="ko-KR" sz="1500" b="1" dirty="0" smtClean="0">
                <a:solidFill>
                  <a:srgbClr val="00B0F0"/>
                </a:solidFill>
              </a:rPr>
              <a:t>* Policy making PSM</a:t>
            </a:r>
            <a:endParaRPr lang="ko-KR" altLang="ko-KR" sz="1500" b="1" dirty="0">
              <a:solidFill>
                <a:srgbClr val="00B0F0"/>
              </a:solidFill>
            </a:endParaRPr>
          </a:p>
          <a:p>
            <a:r>
              <a:rPr lang="en-US" altLang="ko-KR" sz="1500" dirty="0"/>
              <a:t>1. I have a negative perception on politics. (R) </a:t>
            </a:r>
            <a:endParaRPr lang="ko-KR" altLang="ko-KR" sz="1500" dirty="0"/>
          </a:p>
          <a:p>
            <a:r>
              <a:rPr lang="en-US" altLang="ko-KR" sz="1500" dirty="0"/>
              <a:t>2. The compromises that are involved in public policymaking don’t appeal to me. (R) </a:t>
            </a:r>
            <a:endParaRPr lang="ko-KR" altLang="ko-KR" sz="1500" dirty="0"/>
          </a:p>
          <a:p>
            <a:r>
              <a:rPr lang="en-US" altLang="ko-KR" sz="1500" dirty="0"/>
              <a:t>3. I don’t care much for politicians. (R) </a:t>
            </a:r>
            <a:endParaRPr lang="en-US" altLang="ko-KR" sz="1500" dirty="0" smtClean="0"/>
          </a:p>
          <a:p>
            <a:endParaRPr lang="en-US" altLang="ko-KR" sz="1500" dirty="0" smtClean="0"/>
          </a:p>
          <a:p>
            <a:r>
              <a:rPr lang="en-US" altLang="ko-KR" sz="1500" b="1" dirty="0">
                <a:solidFill>
                  <a:srgbClr val="00B0F0"/>
                </a:solidFill>
              </a:rPr>
              <a:t>* </a:t>
            </a:r>
            <a:r>
              <a:rPr lang="en-US" altLang="ko-KR" sz="1500" b="1" dirty="0" smtClean="0">
                <a:solidFill>
                  <a:srgbClr val="00B0F0"/>
                </a:solidFill>
              </a:rPr>
              <a:t>Altruism PSM</a:t>
            </a:r>
            <a:endParaRPr lang="ko-KR" altLang="ko-KR" sz="1500" b="1" dirty="0">
              <a:solidFill>
                <a:srgbClr val="00B0F0"/>
              </a:solidFill>
            </a:endParaRPr>
          </a:p>
          <a:p>
            <a:r>
              <a:rPr lang="en-US" altLang="ko-KR" sz="1500" dirty="0"/>
              <a:t>1. It is hard for me to get intensely interested in what is going on in my community. (R)</a:t>
            </a:r>
          </a:p>
          <a:p>
            <a:r>
              <a:rPr lang="en-US" altLang="ko-KR" sz="1500" dirty="0"/>
              <a:t>2. I unselfishly contribute to my community.</a:t>
            </a:r>
          </a:p>
          <a:p>
            <a:r>
              <a:rPr lang="en-US" altLang="ko-KR" sz="1500" dirty="0"/>
              <a:t>3. Meaningful public service is very important to me.</a:t>
            </a:r>
          </a:p>
          <a:p>
            <a:r>
              <a:rPr lang="en-US" altLang="ko-KR" sz="1500" dirty="0"/>
              <a:t>4. I consider public service my civic duty.</a:t>
            </a:r>
          </a:p>
          <a:p>
            <a:r>
              <a:rPr lang="en-US" altLang="ko-KR" sz="1500" dirty="0"/>
              <a:t>5. Making a difference in society means more to me than personal achievements.</a:t>
            </a:r>
          </a:p>
          <a:p>
            <a:r>
              <a:rPr lang="en-US" altLang="ko-KR" sz="1500" dirty="0"/>
              <a:t>6. I believe in putting duty before self.</a:t>
            </a:r>
          </a:p>
          <a:p>
            <a:r>
              <a:rPr lang="en-US" altLang="ko-KR" sz="1500" dirty="0"/>
              <a:t>7. Much of what I do is for a cause bigger than myself.</a:t>
            </a:r>
          </a:p>
          <a:p>
            <a:r>
              <a:rPr lang="en-US" altLang="ko-KR" sz="1500" dirty="0"/>
              <a:t>8. Serving citizens would give me a good feeling even if no one paid me for it.</a:t>
            </a:r>
          </a:p>
          <a:p>
            <a:r>
              <a:rPr lang="en-US" altLang="ko-KR" sz="1500" dirty="0"/>
              <a:t>9. Most social programs are too vital to do without.</a:t>
            </a:r>
          </a:p>
          <a:p>
            <a:r>
              <a:rPr lang="en-US" altLang="ko-KR" sz="1500" dirty="0"/>
              <a:t>10. It is difficult for me to contain my feelings when I see people in distress.</a:t>
            </a:r>
          </a:p>
          <a:p>
            <a:r>
              <a:rPr lang="en-US" altLang="ko-KR" sz="1500" dirty="0"/>
              <a:t>11. To me, patriotism includes seeing to the welfare of others.</a:t>
            </a:r>
          </a:p>
          <a:p>
            <a:endParaRPr lang="ko-KR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106991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78159" y="242257"/>
            <a:ext cx="19864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Appendix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4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6" name="직사각형 5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7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8" name="직선 연결선 7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" name="직선 연결선 8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" name="직사각형 4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Items for main variables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" name="모서리가 둥근 직사각형 9"/>
          <p:cNvSpPr/>
          <p:nvPr/>
        </p:nvSpPr>
        <p:spPr>
          <a:xfrm>
            <a:off x="399575" y="1840332"/>
            <a:ext cx="8255675" cy="4757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83010" y="2060848"/>
            <a:ext cx="777224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 </a:t>
            </a:r>
            <a:endParaRPr lang="en-US" altLang="ko-KR" sz="1500" dirty="0" smtClean="0"/>
          </a:p>
          <a:p>
            <a:r>
              <a:rPr lang="en-US" altLang="ko-KR" sz="1500" b="1" dirty="0">
                <a:solidFill>
                  <a:srgbClr val="FF0000"/>
                </a:solidFill>
              </a:rPr>
              <a:t>Human 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Capital</a:t>
            </a:r>
          </a:p>
          <a:p>
            <a:r>
              <a:rPr lang="en-US" altLang="ko-KR" sz="1500" b="1" dirty="0">
                <a:solidFill>
                  <a:srgbClr val="00B0F0"/>
                </a:solidFill>
              </a:rPr>
              <a:t>In-role Performance (Williams &amp; Anderson, 1991; </a:t>
            </a:r>
            <a:r>
              <a:rPr lang="en-US" altLang="ko-KR" sz="1500" b="1" dirty="0" err="1">
                <a:solidFill>
                  <a:srgbClr val="00B0F0"/>
                </a:solidFill>
              </a:rPr>
              <a:t>Neubert</a:t>
            </a:r>
            <a:r>
              <a:rPr lang="en-US" altLang="ko-KR" sz="1500" b="1" dirty="0">
                <a:solidFill>
                  <a:srgbClr val="00B0F0"/>
                </a:solidFill>
              </a:rPr>
              <a:t>, 2008</a:t>
            </a:r>
            <a:r>
              <a:rPr lang="en-US" altLang="ko-KR" sz="1500" b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altLang="ko-KR" sz="1500" dirty="0"/>
              <a:t>1. I adequately complete assigned duties.</a:t>
            </a:r>
            <a:endParaRPr lang="ko-KR" altLang="ko-KR" sz="1500" dirty="0"/>
          </a:p>
          <a:p>
            <a:r>
              <a:rPr lang="en-US" altLang="ko-KR" sz="1500" dirty="0"/>
              <a:t>2. I perform the tasks that are expected of me.</a:t>
            </a:r>
            <a:endParaRPr lang="ko-KR" altLang="ko-KR" sz="1500" dirty="0"/>
          </a:p>
          <a:p>
            <a:r>
              <a:rPr lang="en-US" altLang="ko-KR" sz="1500" dirty="0"/>
              <a:t>3. I meet formal performance requirements for my job.</a:t>
            </a:r>
            <a:endParaRPr lang="ko-KR" altLang="ko-KR" sz="1500" dirty="0"/>
          </a:p>
          <a:p>
            <a:r>
              <a:rPr lang="en-US" altLang="ko-KR" sz="1500" dirty="0"/>
              <a:t>4. I engage in activities that will directly affect my performance</a:t>
            </a:r>
            <a:r>
              <a:rPr lang="en-US" altLang="ko-KR" sz="1500" dirty="0" smtClean="0"/>
              <a:t>.</a:t>
            </a:r>
          </a:p>
          <a:p>
            <a:endParaRPr lang="ko-KR" altLang="ko-KR" sz="1500" dirty="0"/>
          </a:p>
          <a:p>
            <a:r>
              <a:rPr lang="en-US" altLang="ko-KR" sz="1500" b="1" dirty="0">
                <a:solidFill>
                  <a:srgbClr val="00B0F0"/>
                </a:solidFill>
              </a:rPr>
              <a:t>Creative Engagement(Zhou &amp; George, 2001; Zhang &amp; </a:t>
            </a:r>
            <a:r>
              <a:rPr lang="en-US" altLang="ko-KR" sz="1500" b="1" dirty="0" err="1">
                <a:solidFill>
                  <a:srgbClr val="00B0F0"/>
                </a:solidFill>
              </a:rPr>
              <a:t>Bartol</a:t>
            </a:r>
            <a:r>
              <a:rPr lang="en-US" altLang="ko-KR" sz="1500" b="1" dirty="0">
                <a:solidFill>
                  <a:srgbClr val="00B0F0"/>
                </a:solidFill>
              </a:rPr>
              <a:t>, </a:t>
            </a:r>
            <a:r>
              <a:rPr lang="en-US" altLang="ko-KR" sz="1500" b="1" dirty="0" smtClean="0">
                <a:solidFill>
                  <a:srgbClr val="00B0F0"/>
                </a:solidFill>
              </a:rPr>
              <a:t>2010)</a:t>
            </a:r>
            <a:endParaRPr lang="ko-KR" altLang="ko-KR" sz="1500" dirty="0">
              <a:solidFill>
                <a:srgbClr val="00B0F0"/>
              </a:solidFill>
            </a:endParaRPr>
          </a:p>
          <a:p>
            <a:r>
              <a:rPr lang="en-US" altLang="ko-KR" sz="1500" dirty="0"/>
              <a:t>1. I suggest new ways to achieve goals or objectives.</a:t>
            </a:r>
            <a:endParaRPr lang="ko-KR" altLang="ko-KR" sz="1500" dirty="0"/>
          </a:p>
          <a:p>
            <a:r>
              <a:rPr lang="en-US" altLang="ko-KR" sz="1500" dirty="0"/>
              <a:t>2. I come up with new and practical ideas to improve performance.</a:t>
            </a:r>
            <a:endParaRPr lang="ko-KR" altLang="ko-KR" sz="1500" dirty="0"/>
          </a:p>
          <a:p>
            <a:r>
              <a:rPr lang="en-US" altLang="ko-KR" sz="1500" dirty="0"/>
              <a:t>3. I search out new policy and civil service ideas.</a:t>
            </a:r>
            <a:endParaRPr lang="ko-KR" altLang="ko-KR" sz="1500" dirty="0"/>
          </a:p>
          <a:p>
            <a:endParaRPr lang="ko-KR" altLang="ko-KR" sz="1600" dirty="0"/>
          </a:p>
          <a:p>
            <a:endParaRPr lang="ko-KR" altLang="ko-KR" sz="1600" dirty="0"/>
          </a:p>
          <a:p>
            <a:endParaRPr lang="ko-KR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993459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78159" y="242257"/>
            <a:ext cx="19864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Appendix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4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6" name="직사각형 5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7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8" name="직선 연결선 7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" name="직선 연결선 8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" name="직사각형 4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Items for main variables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" name="모서리가 둥근 직사각형 9"/>
          <p:cNvSpPr/>
          <p:nvPr/>
        </p:nvSpPr>
        <p:spPr>
          <a:xfrm>
            <a:off x="399575" y="1840332"/>
            <a:ext cx="8255675" cy="4757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83010" y="2060848"/>
            <a:ext cx="7772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 </a:t>
            </a:r>
            <a:endParaRPr lang="en-US" altLang="ko-KR" sz="1500" dirty="0" smtClean="0"/>
          </a:p>
          <a:p>
            <a:r>
              <a:rPr lang="en-US" altLang="ko-KR" sz="1500" b="1" dirty="0" smtClean="0">
                <a:solidFill>
                  <a:srgbClr val="FF0000"/>
                </a:solidFill>
              </a:rPr>
              <a:t>Social Capital</a:t>
            </a:r>
          </a:p>
          <a:p>
            <a:r>
              <a:rPr lang="en-US" altLang="ko-KR" sz="1500" b="1" dirty="0">
                <a:solidFill>
                  <a:srgbClr val="00B0F0"/>
                </a:solidFill>
              </a:rPr>
              <a:t>Humane Orientation (House et al., 2004)</a:t>
            </a:r>
            <a:endParaRPr lang="en-US" altLang="ko-KR" sz="1500" b="1" dirty="0" smtClean="0">
              <a:solidFill>
                <a:srgbClr val="00B0F0"/>
              </a:solidFill>
            </a:endParaRPr>
          </a:p>
          <a:p>
            <a:r>
              <a:rPr lang="en-US" altLang="ko-KR" sz="1500" dirty="0"/>
              <a:t>1. In our agency, employees are generally concerned about others.</a:t>
            </a:r>
          </a:p>
          <a:p>
            <a:r>
              <a:rPr lang="en-US" altLang="ko-KR" sz="1500" dirty="0"/>
              <a:t>2. In our agency, employees are generally sensitive toward others.</a:t>
            </a:r>
          </a:p>
          <a:p>
            <a:endParaRPr lang="en-US" altLang="ko-KR" sz="1500" b="1" dirty="0" smtClean="0">
              <a:solidFill>
                <a:srgbClr val="00B0F0"/>
              </a:solidFill>
            </a:endParaRPr>
          </a:p>
          <a:p>
            <a:r>
              <a:rPr lang="en-US" altLang="ko-KR" sz="1500" b="1" dirty="0">
                <a:solidFill>
                  <a:srgbClr val="00B0F0"/>
                </a:solidFill>
              </a:rPr>
              <a:t>Reciprocity (Monkhouse et al., 2012)</a:t>
            </a:r>
            <a:endParaRPr lang="ko-KR" altLang="ko-KR" sz="1500" dirty="0" smtClean="0">
              <a:solidFill>
                <a:srgbClr val="00B0F0"/>
              </a:solidFill>
            </a:endParaRPr>
          </a:p>
          <a:p>
            <a:r>
              <a:rPr lang="en-US" altLang="ko-KR" sz="1500" dirty="0"/>
              <a:t>1. The practice of ‘give and take’ of favor is an important part of social relationships.</a:t>
            </a:r>
          </a:p>
          <a:p>
            <a:r>
              <a:rPr lang="en-US" altLang="ko-KR" sz="1500" dirty="0"/>
              <a:t>2. I feel a sense of obligation to a person for doing me a favor.</a:t>
            </a:r>
          </a:p>
          <a:p>
            <a:r>
              <a:rPr lang="en-US" altLang="ko-KR" sz="1500" dirty="0"/>
              <a:t>3. It is a bad manner not to return favors.</a:t>
            </a:r>
          </a:p>
          <a:p>
            <a:r>
              <a:rPr lang="en-US" altLang="ko-KR" sz="1500" dirty="0"/>
              <a:t>4. When I receive a big favor, I try to go an extra mile to do something nice in return</a:t>
            </a:r>
            <a:r>
              <a:rPr lang="en-US" altLang="ko-KR" sz="1500" dirty="0" smtClean="0"/>
              <a:t>.</a:t>
            </a:r>
            <a:endParaRPr lang="ko-KR" altLang="ko-KR" sz="1600" dirty="0"/>
          </a:p>
          <a:p>
            <a:endParaRPr lang="ko-KR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119364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78159" y="242257"/>
            <a:ext cx="19864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Appendix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4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6" name="직사각형 5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7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8" name="직선 연결선 7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" name="직선 연결선 8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" name="직사각형 4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Items for main variables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" name="모서리가 둥근 직사각형 9"/>
          <p:cNvSpPr/>
          <p:nvPr/>
        </p:nvSpPr>
        <p:spPr>
          <a:xfrm>
            <a:off x="399575" y="1840332"/>
            <a:ext cx="8255675" cy="4757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83010" y="2060848"/>
            <a:ext cx="777224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 </a:t>
            </a:r>
            <a:endParaRPr lang="en-US" altLang="ko-KR" sz="1500" dirty="0" smtClean="0"/>
          </a:p>
          <a:p>
            <a:r>
              <a:rPr lang="en-US" altLang="ko-KR" sz="1500" b="1" dirty="0">
                <a:solidFill>
                  <a:srgbClr val="FF0000"/>
                </a:solidFill>
              </a:rPr>
              <a:t>Organizational Innovativeness (</a:t>
            </a:r>
            <a:r>
              <a:rPr lang="en-US" altLang="ko-KR" sz="1500" b="1" dirty="0" err="1">
                <a:solidFill>
                  <a:srgbClr val="FF0000"/>
                </a:solidFill>
              </a:rPr>
              <a:t>Covin</a:t>
            </a:r>
            <a:r>
              <a:rPr lang="en-US" altLang="ko-KR" sz="1500" b="1" dirty="0">
                <a:solidFill>
                  <a:srgbClr val="FF0000"/>
                </a:solidFill>
              </a:rPr>
              <a:t> &amp; </a:t>
            </a:r>
            <a:r>
              <a:rPr lang="en-US" altLang="ko-KR" sz="1500" b="1" dirty="0" err="1">
                <a:solidFill>
                  <a:srgbClr val="FF0000"/>
                </a:solidFill>
              </a:rPr>
              <a:t>Slevin</a:t>
            </a:r>
            <a:r>
              <a:rPr lang="en-US" altLang="ko-KR" sz="1500" b="1" dirty="0">
                <a:solidFill>
                  <a:srgbClr val="FF0000"/>
                </a:solidFill>
              </a:rPr>
              <a:t>, 1989; </a:t>
            </a:r>
            <a:r>
              <a:rPr lang="en-US" altLang="ko-KR" sz="1500" b="1" dirty="0" err="1">
                <a:solidFill>
                  <a:srgbClr val="FF0000"/>
                </a:solidFill>
              </a:rPr>
              <a:t>Diefenbach</a:t>
            </a:r>
            <a:r>
              <a:rPr lang="en-US" altLang="ko-KR" sz="1500" b="1" dirty="0">
                <a:solidFill>
                  <a:srgbClr val="FF0000"/>
                </a:solidFill>
              </a:rPr>
              <a:t>, 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2011)</a:t>
            </a:r>
            <a:endParaRPr lang="en-US" altLang="ko-KR" sz="1500" b="1" dirty="0" smtClean="0">
              <a:solidFill>
                <a:srgbClr val="00B0F0"/>
              </a:solidFill>
            </a:endParaRPr>
          </a:p>
          <a:p>
            <a:r>
              <a:rPr lang="en-US" altLang="ko-KR" sz="1500" dirty="0"/>
              <a:t>1. My agency in its entirety is open to innovations.</a:t>
            </a:r>
          </a:p>
          <a:p>
            <a:r>
              <a:rPr lang="en-US" altLang="ko-KR" sz="1500" dirty="0"/>
              <a:t>2. My agency in its entirety is creative.</a:t>
            </a:r>
          </a:p>
          <a:p>
            <a:r>
              <a:rPr lang="en-US" altLang="ko-KR" sz="1500" dirty="0"/>
              <a:t>3. My agency in its entirety is innovative.</a:t>
            </a:r>
          </a:p>
          <a:p>
            <a:r>
              <a:rPr lang="en-US" altLang="ko-KR" sz="1500" dirty="0"/>
              <a:t>4. My agency in its entirety often implements new approaches to meet its responsibilities.</a:t>
            </a:r>
          </a:p>
          <a:p>
            <a:endParaRPr lang="en-US" altLang="ko-KR" sz="1500" b="1" dirty="0" smtClean="0">
              <a:solidFill>
                <a:srgbClr val="00B0F0"/>
              </a:solidFill>
            </a:endParaRPr>
          </a:p>
          <a:p>
            <a:endParaRPr lang="ko-KR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93359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 bwMode="auto">
          <a:xfrm>
            <a:off x="478159" y="242257"/>
            <a:ext cx="297389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1. Introduction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3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190" name="직사각형 189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4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192" name="직선 연결선 191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직선 연결선 192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9" name="직사각형 188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Research Question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75" name="모서리가 둥근 직사각형 74"/>
          <p:cNvSpPr/>
          <p:nvPr/>
        </p:nvSpPr>
        <p:spPr>
          <a:xfrm>
            <a:off x="524898" y="3894944"/>
            <a:ext cx="8122450" cy="2481502"/>
          </a:xfrm>
          <a:prstGeom prst="roundRect">
            <a:avLst>
              <a:gd name="adj" fmla="val 5777"/>
            </a:avLst>
          </a:prstGeom>
          <a:solidFill>
            <a:srgbClr val="D4E2F4"/>
          </a:solidFill>
          <a:ln w="25400" cap="rnd">
            <a:solidFill>
              <a:schemeClr val="bg1"/>
            </a:solidFill>
            <a:prstDash val="solid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6" name="Picture 5" descr="E:\PNG\화살표\화살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65" y="2750136"/>
            <a:ext cx="4909708" cy="12383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그룹 76"/>
          <p:cNvGrpSpPr/>
          <p:nvPr/>
        </p:nvGrpSpPr>
        <p:grpSpPr>
          <a:xfrm rot="16200000">
            <a:off x="831721" y="3451577"/>
            <a:ext cx="657043" cy="1609725"/>
            <a:chOff x="3634555" y="1262171"/>
            <a:chExt cx="1875723" cy="2156913"/>
          </a:xfrm>
        </p:grpSpPr>
        <p:pic>
          <p:nvPicPr>
            <p:cNvPr id="78" name="Picture 7" descr="E:\기술과가치템플릿\정균박스-9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493960" y="1402766"/>
              <a:ext cx="2156913" cy="1875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05334" y="1420880"/>
              <a:ext cx="1632101" cy="151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제목 114"/>
          <p:cNvSpPr txBox="1">
            <a:spLocks/>
          </p:cNvSpPr>
          <p:nvPr/>
        </p:nvSpPr>
        <p:spPr>
          <a:xfrm>
            <a:off x="66039" y="3977595"/>
            <a:ext cx="2015472" cy="557687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6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6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1495437" y="1988618"/>
            <a:ext cx="6119165" cy="695972"/>
            <a:chOff x="4175457" y="5745849"/>
            <a:chExt cx="1415585" cy="419455"/>
          </a:xfrm>
        </p:grpSpPr>
        <p:grpSp>
          <p:nvGrpSpPr>
            <p:cNvPr id="82" name="그룹 81"/>
            <p:cNvGrpSpPr/>
            <p:nvPr/>
          </p:nvGrpSpPr>
          <p:grpSpPr>
            <a:xfrm>
              <a:off x="4175457" y="5745849"/>
              <a:ext cx="1415585" cy="419455"/>
              <a:chOff x="1342717" y="5848260"/>
              <a:chExt cx="4993479" cy="557387"/>
            </a:xfrm>
          </p:grpSpPr>
          <p:sp>
            <p:nvSpPr>
              <p:cNvPr id="84" name="모서리가 둥근 직사각형 83"/>
              <p:cNvSpPr/>
              <p:nvPr/>
            </p:nvSpPr>
            <p:spPr>
              <a:xfrm>
                <a:off x="1342717" y="5848260"/>
                <a:ext cx="4993479" cy="55738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85" name="모서리가 둥근 직사각형 84"/>
              <p:cNvSpPr/>
              <p:nvPr/>
            </p:nvSpPr>
            <p:spPr>
              <a:xfrm>
                <a:off x="1380125" y="5889032"/>
                <a:ext cx="4903940" cy="479774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  <a:effectLst>
                <a:innerShdw blurRad="63500" dist="127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83" name="제목 114"/>
            <p:cNvSpPr txBox="1">
              <a:spLocks/>
            </p:cNvSpPr>
            <p:nvPr/>
          </p:nvSpPr>
          <p:spPr>
            <a:xfrm>
              <a:off x="4211422" y="5838446"/>
              <a:ext cx="1327732" cy="216175"/>
            </a:xfrm>
            <a:prstGeom prst="rect">
              <a:avLst/>
            </a:prstGeom>
            <a:effectLst>
              <a:outerShdw blurRad="76200" dir="5400000" algn="ctr" rotWithShape="0">
                <a:srgbClr val="000000"/>
              </a:outerShdw>
            </a:effectLst>
          </p:spPr>
          <p:txBody>
            <a:bodyPr anchor="ctr" anchorCtr="0"/>
            <a:lstStyle/>
            <a:p>
              <a:pPr algn="ctr" eaLnBrk="0" hangingPunct="0"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</a:rPr>
                <a:t>Org. Innovativeness</a:t>
              </a:r>
              <a:endParaRPr lang="ko-KR" altLang="en-US" sz="2600" b="1" kern="0" spc="-150" dirty="0">
                <a:gradFill>
                  <a:gsLst>
                    <a:gs pos="100000">
                      <a:prstClr val="white"/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1863383" y="3954146"/>
            <a:ext cx="6682241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5750" indent="-2857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+mn-ea"/>
              </a:rPr>
              <a:t>Are there similarities </a:t>
            </a:r>
            <a:r>
              <a:rPr lang="en-US" altLang="ko-KR" sz="1600" b="1" kern="0" dirty="0">
                <a:solidFill>
                  <a:srgbClr val="0070C0"/>
                </a:solidFill>
                <a:latin typeface="+mn-ea"/>
              </a:rPr>
              <a:t>and differences among the PSM, human and social capital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+mn-ea"/>
              </a:rPr>
              <a:t>, and org. innovativeness?</a:t>
            </a:r>
            <a:endParaRPr lang="ko-KR" altLang="en-US" sz="1600" b="1" kern="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87" name="Picture 2" descr="C:\Users\Administrator\Desktop\미래부가치평가\그림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026880" y="4354135"/>
            <a:ext cx="571705" cy="1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그룹 87"/>
          <p:cNvGrpSpPr/>
          <p:nvPr/>
        </p:nvGrpSpPr>
        <p:grpSpPr>
          <a:xfrm rot="16200000">
            <a:off x="812592" y="4203128"/>
            <a:ext cx="687888" cy="1617136"/>
            <a:chOff x="4018108" y="1227710"/>
            <a:chExt cx="1315142" cy="2156912"/>
          </a:xfrm>
        </p:grpSpPr>
        <p:pic>
          <p:nvPicPr>
            <p:cNvPr id="89" name="Picture 7" descr="E:\기술과가치템플릿\정균박스-9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7223" y="1648595"/>
              <a:ext cx="2156912" cy="131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02936" y="1463622"/>
              <a:ext cx="953801" cy="1785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제목 114"/>
          <p:cNvSpPr txBox="1">
            <a:spLocks/>
          </p:cNvSpPr>
          <p:nvPr/>
        </p:nvSpPr>
        <p:spPr>
          <a:xfrm>
            <a:off x="43071" y="4653888"/>
            <a:ext cx="2130113" cy="79103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6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6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1877987" y="4661505"/>
            <a:ext cx="6279241" cy="9495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5750" indent="-2857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lang="en-US" altLang="ko-KR" sz="1600" b="1" kern="0" dirty="0">
                <a:solidFill>
                  <a:schemeClr val="accent6"/>
                </a:solidFill>
                <a:latin typeface="+mn-ea"/>
              </a:rPr>
              <a:t>Do the public employees’ policy making PSM, and altruism PSM have positive effects on human capital and social capital?</a:t>
            </a:r>
          </a:p>
        </p:txBody>
      </p:sp>
      <p:grpSp>
        <p:nvGrpSpPr>
          <p:cNvPr id="36" name="그룹 35"/>
          <p:cNvGrpSpPr/>
          <p:nvPr/>
        </p:nvGrpSpPr>
        <p:grpSpPr>
          <a:xfrm rot="16200000">
            <a:off x="808933" y="5039755"/>
            <a:ext cx="687888" cy="1624457"/>
            <a:chOff x="4018108" y="1227710"/>
            <a:chExt cx="1315142" cy="2156912"/>
          </a:xfrm>
        </p:grpSpPr>
        <p:pic>
          <p:nvPicPr>
            <p:cNvPr id="37" name="Picture 7" descr="E:\기술과가치템플릿\정균박스-9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7223" y="1648595"/>
              <a:ext cx="2156912" cy="131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Administrator\Desktop\미래부가치평가\그림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02937" y="1463622"/>
              <a:ext cx="953801" cy="178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제목 114"/>
          <p:cNvSpPr txBox="1">
            <a:spLocks/>
          </p:cNvSpPr>
          <p:nvPr/>
        </p:nvSpPr>
        <p:spPr>
          <a:xfrm>
            <a:off x="27091" y="5441882"/>
            <a:ext cx="2130113" cy="791030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6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6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878646" y="5612907"/>
            <a:ext cx="6378923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5750" indent="-285750" fontAlgn="base">
              <a:lnSpc>
                <a:spcPct val="120000"/>
              </a:lnSpc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Char char="•"/>
            </a:pPr>
            <a:r>
              <a:rPr lang="en-US" altLang="ko-KR" sz="1600" b="1" kern="0" dirty="0">
                <a:solidFill>
                  <a:srgbClr val="C00000"/>
                </a:solidFill>
                <a:latin typeface="+mn-ea"/>
              </a:rPr>
              <a:t>Do human capital and social capital play a positive role in fostering organizational innovativeness? </a:t>
            </a:r>
          </a:p>
        </p:txBody>
      </p:sp>
    </p:spTree>
    <p:extLst>
      <p:ext uri="{BB962C8B-B14F-4D97-AF65-F5344CB8AC3E}">
        <p14:creationId xmlns:p14="http://schemas.microsoft.com/office/powerpoint/2010/main" val="3823504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94190" y="4849996"/>
            <a:ext cx="5870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Statistical Modeling &amp; Results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675468" y="4914873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4869160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IV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094190" y="4149080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Research Method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675468" y="4194793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9672" y="4149080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자유형 14"/>
          <p:cNvSpPr/>
          <p:nvPr/>
        </p:nvSpPr>
        <p:spPr>
          <a:xfrm flipV="1">
            <a:off x="1662050" y="2263608"/>
            <a:ext cx="7481950" cy="45719"/>
          </a:xfrm>
          <a:custGeom>
            <a:avLst/>
            <a:gdLst>
              <a:gd name="connsiteX0" fmla="*/ 0 w 8334302"/>
              <a:gd name="connsiteY0" fmla="*/ 0 h 0"/>
              <a:gd name="connsiteX1" fmla="*/ 8334302 w 83343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302">
                <a:moveTo>
                  <a:pt x="0" y="0"/>
                </a:moveTo>
                <a:lnTo>
                  <a:pt x="8334302" y="0"/>
                </a:lnTo>
              </a:path>
            </a:pathLst>
          </a:custGeom>
          <a:noFill/>
          <a:ln w="19050" cap="rnd"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94190" y="5664577"/>
            <a:ext cx="5870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gradFill>
                  <a:gsLst>
                    <a:gs pos="100000">
                      <a:prstClr val="white">
                        <a:lumMod val="75000"/>
                      </a:prstClr>
                    </a:gs>
                    <a:gs pos="100000">
                      <a:srgbClr val="00589A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Discussions</a:t>
            </a:r>
            <a:endParaRPr lang="ko-KR" altLang="en-US" sz="2800" kern="0" spc="-90" dirty="0">
              <a:gradFill>
                <a:gsLst>
                  <a:gs pos="100000">
                    <a:prstClr val="white">
                      <a:lumMod val="75000"/>
                    </a:prstClr>
                  </a:gs>
                  <a:gs pos="100000">
                    <a:srgbClr val="00589A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675468" y="5729454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5683741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V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675468" y="3430232"/>
            <a:ext cx="1329148" cy="44998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080772" y="3356992"/>
            <a:ext cx="6063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Theoretical Framework</a:t>
            </a:r>
            <a:endParaRPr lang="ko-KR" altLang="en-US" sz="2800" kern="0" spc="-90" dirty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1675468" y="2673532"/>
            <a:ext cx="1329148" cy="449980"/>
          </a:xfrm>
          <a:prstGeom prst="roundRect">
            <a:avLst>
              <a:gd name="adj" fmla="val 0"/>
            </a:avLst>
          </a:prstGeom>
          <a:solidFill>
            <a:srgbClr val="B3D1DF"/>
          </a:solidFill>
          <a:ln w="952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1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96521" y="3416891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920" y="2636912"/>
            <a:ext cx="14826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Aft>
                <a:spcPct val="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kumimoji="1" lang="en-US" altLang="ko-KR" sz="2800" b="1" spc="-40" dirty="0" smtClean="0">
                <a:gradFill>
                  <a:gsLst>
                    <a:gs pos="100000">
                      <a:prstClr val="white"/>
                    </a:gs>
                    <a:gs pos="100000">
                      <a:srgbClr val="FFFFFF">
                        <a:lumMod val="85000"/>
                        <a:alpha val="0"/>
                      </a:srgbClr>
                    </a:gs>
                  </a:gsLst>
                  <a:lin ang="108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endParaRPr kumimoji="1" lang="ko-KR" altLang="en-US" sz="2800" b="1" spc="-40" dirty="0">
              <a:gradFill>
                <a:gsLst>
                  <a:gs pos="100000">
                    <a:prstClr val="white"/>
                  </a:gs>
                  <a:gs pos="100000">
                    <a:srgbClr val="FFFFFF">
                      <a:lumMod val="85000"/>
                      <a:alpha val="0"/>
                    </a:srgbClr>
                  </a:gs>
                </a:gsLst>
                <a:lin ang="108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106732" y="2673532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lang="en-US" altLang="ko-KR" sz="2800" kern="0" spc="-90" dirty="0" smtClean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Introduction</a:t>
            </a:r>
            <a:endParaRPr lang="ko-KR" altLang="en-US" sz="2800" kern="0" spc="-9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410294" y="1578581"/>
            <a:ext cx="7733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330325" eaLnBrk="0" latinLnBrk="0" hangingPunct="0">
              <a:buSzPct val="100000"/>
              <a:defRPr/>
            </a:pPr>
            <a:r>
              <a:rPr lang="en-US" altLang="ko-KR" sz="20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How to drive Public Service Innovation </a:t>
            </a:r>
          </a:p>
          <a:p>
            <a:pPr lvl="0" algn="r" defTabSz="1330325" eaLnBrk="0" latinLnBrk="0" hangingPunct="0">
              <a:buSzPct val="100000"/>
              <a:defRPr/>
            </a:pPr>
            <a:r>
              <a:rPr lang="en-US" altLang="ko-KR" sz="20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in the Korean and Chinese Public Sector?</a:t>
            </a:r>
            <a:endParaRPr lang="ko-KR" altLang="en-US" sz="2000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9512" y="44624"/>
            <a:ext cx="878497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865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 bwMode="auto">
          <a:xfrm>
            <a:off x="478159" y="242257"/>
            <a:ext cx="50289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Theoretical Framework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1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22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24" name="직사각형 23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25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26" name="직선 연결선 25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직선 연결선 26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3" name="직사각형 22"/>
            <p:cNvSpPr/>
            <p:nvPr/>
          </p:nvSpPr>
          <p:spPr>
            <a:xfrm>
              <a:off x="323528" y="6014282"/>
              <a:ext cx="8424935" cy="527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6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Organizational Innovativeness</a:t>
              </a:r>
              <a:endParaRPr lang="ko-KR" altLang="en-US" sz="26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47" name="직사각형 46"/>
          <p:cNvSpPr/>
          <p:nvPr/>
        </p:nvSpPr>
        <p:spPr>
          <a:xfrm>
            <a:off x="2771801" y="4797152"/>
            <a:ext cx="61926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b="1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Lumpkin and </a:t>
            </a:r>
            <a:r>
              <a:rPr lang="en-US" altLang="ko-KR" b="1" kern="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Dess</a:t>
            </a:r>
            <a:r>
              <a:rPr lang="en-US" altLang="ko-KR" b="1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(1996)’s definition </a:t>
            </a:r>
            <a:endParaRPr lang="en-US" altLang="ko-KR" b="1" kern="0" dirty="0" smtClean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endParaRPr>
          </a:p>
          <a:p>
            <a:pPr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b="1" kern="0" dirty="0" smtClean="0">
                <a:solidFill>
                  <a:schemeClr val="accent6"/>
                </a:solidFill>
              </a:rPr>
              <a:t>“</a:t>
            </a:r>
            <a:r>
              <a:rPr lang="en-US" altLang="ko-KR" b="1" kern="0" dirty="0">
                <a:solidFill>
                  <a:schemeClr val="accent6"/>
                </a:solidFill>
              </a:rPr>
              <a:t>an organization’s willingness, tendency, and ability to engage in and support new ideas, novelties, experimentation and creative process that may result in innovations</a:t>
            </a:r>
            <a:r>
              <a:rPr lang="en-US" altLang="ko-KR" b="1" kern="0" dirty="0" smtClean="0">
                <a:solidFill>
                  <a:schemeClr val="accent6"/>
                </a:solidFill>
              </a:rPr>
              <a:t>”</a:t>
            </a:r>
          </a:p>
          <a:p>
            <a:pPr algn="r" defTabSz="1330325" eaLnBrk="0" latinLnBrk="0" hangingPunct="0">
              <a:spcAft>
                <a:spcPts val="600"/>
              </a:spcAft>
              <a:buSzPct val="100000"/>
              <a:defRPr/>
            </a:pPr>
            <a:r>
              <a:rPr lang="en-US" altLang="ko-KR" sz="15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(</a:t>
            </a:r>
            <a:r>
              <a:rPr lang="en-US" altLang="ko-KR" sz="1500" b="1" kern="0" dirty="0" err="1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Riivari</a:t>
            </a:r>
            <a:r>
              <a:rPr lang="en-US" altLang="ko-KR" sz="1500" b="1" kern="0" dirty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 et al., 2012, p.13</a:t>
            </a:r>
            <a:r>
              <a:rPr lang="en-US" altLang="ko-KR" sz="1500" b="1" kern="0" dirty="0" smtClean="0"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)</a:t>
            </a:r>
            <a:endParaRPr lang="en-US" altLang="ko-KR" sz="1500" b="1" kern="0" dirty="0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51" name="AutoShape 55"/>
          <p:cNvSpPr>
            <a:spLocks noChangeArrowheads="1"/>
          </p:cNvSpPr>
          <p:nvPr/>
        </p:nvSpPr>
        <p:spPr bwMode="auto">
          <a:xfrm flipH="1">
            <a:off x="475751" y="4789240"/>
            <a:ext cx="2152032" cy="1732962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2" name="자유형 51"/>
          <p:cNvSpPr/>
          <p:nvPr/>
        </p:nvSpPr>
        <p:spPr>
          <a:xfrm flipH="1" flipV="1">
            <a:off x="471617" y="4797152"/>
            <a:ext cx="1787365" cy="1727939"/>
          </a:xfrm>
          <a:custGeom>
            <a:avLst/>
            <a:gdLst>
              <a:gd name="connsiteX0" fmla="*/ 0 w 922421"/>
              <a:gd name="connsiteY0" fmla="*/ 409074 h 409074"/>
              <a:gd name="connsiteX1" fmla="*/ 922421 w 922421"/>
              <a:gd name="connsiteY1" fmla="*/ 0 h 409074"/>
              <a:gd name="connsiteX2" fmla="*/ 0 w 922421"/>
              <a:gd name="connsiteY2" fmla="*/ 0 h 409074"/>
              <a:gd name="connsiteX3" fmla="*/ 0 w 922421"/>
              <a:gd name="connsiteY3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421" h="409074">
                <a:moveTo>
                  <a:pt x="0" y="409074"/>
                </a:moveTo>
                <a:lnTo>
                  <a:pt x="922421" y="0"/>
                </a:lnTo>
                <a:lnTo>
                  <a:pt x="0" y="0"/>
                </a:lnTo>
                <a:lnTo>
                  <a:pt x="0" y="409074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7000"/>
                </a:schemeClr>
              </a:gs>
            </a:gsLst>
            <a:lin ang="90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3" name="제목 114"/>
          <p:cNvSpPr txBox="1">
            <a:spLocks/>
          </p:cNvSpPr>
          <p:nvPr/>
        </p:nvSpPr>
        <p:spPr>
          <a:xfrm>
            <a:off x="419934" y="5305398"/>
            <a:ext cx="2207850" cy="60566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2000" kern="0" spc="-9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Innovativeness</a:t>
            </a:r>
            <a:endParaRPr lang="ko-KR" altLang="en-US" sz="2000" kern="0" spc="-9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58" y="1916831"/>
            <a:ext cx="9165358" cy="24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0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 bwMode="auto">
          <a:xfrm>
            <a:off x="478159" y="242257"/>
            <a:ext cx="50289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Theoretical Framework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1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22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24" name="직사각형 23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25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26" name="직선 연결선 25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직선 연결선 26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3" name="직사각형 22"/>
            <p:cNvSpPr/>
            <p:nvPr/>
          </p:nvSpPr>
          <p:spPr>
            <a:xfrm>
              <a:off x="323528" y="6014282"/>
              <a:ext cx="8424935" cy="451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1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The Effect of Public Service Motivation (PSM) on Human Capital</a:t>
              </a:r>
              <a:endParaRPr lang="ko-KR" altLang="en-US" sz="21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8" name="모서리가 둥근 직사각형 8"/>
          <p:cNvSpPr/>
          <p:nvPr/>
        </p:nvSpPr>
        <p:spPr>
          <a:xfrm>
            <a:off x="475635" y="1928942"/>
            <a:ext cx="8095690" cy="47195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2562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43" name="그룹 84"/>
          <p:cNvGrpSpPr/>
          <p:nvPr/>
        </p:nvGrpSpPr>
        <p:grpSpPr>
          <a:xfrm>
            <a:off x="2347480" y="2491089"/>
            <a:ext cx="2238226" cy="1562570"/>
            <a:chOff x="469465" y="1674352"/>
            <a:chExt cx="4007925" cy="354750"/>
          </a:xfrm>
          <a:solidFill>
            <a:srgbClr val="C00000"/>
          </a:solidFill>
        </p:grpSpPr>
        <p:sp>
          <p:nvSpPr>
            <p:cNvPr id="47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" name="자유형 47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pFill/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49" name="제목 114"/>
          <p:cNvSpPr txBox="1">
            <a:spLocks/>
          </p:cNvSpPr>
          <p:nvPr/>
        </p:nvSpPr>
        <p:spPr>
          <a:xfrm>
            <a:off x="2399296" y="3510604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Intrinsic</a:t>
            </a:r>
          </a:p>
          <a:p>
            <a:pPr algn="ctr" eaLnBrk="0" latinLnBrk="0" hangingPunct="0">
              <a:defRPr/>
            </a:pPr>
            <a:r>
              <a:rPr lang="en-US" altLang="ko-KR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M</a:t>
            </a:r>
            <a:r>
              <a:rPr lang="en-US" altLang="ko-KR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otivation</a:t>
            </a:r>
            <a:endParaRPr lang="ko-KR" altLang="en-US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50" name="그룹 84"/>
          <p:cNvGrpSpPr/>
          <p:nvPr/>
        </p:nvGrpSpPr>
        <p:grpSpPr>
          <a:xfrm>
            <a:off x="4774512" y="2489701"/>
            <a:ext cx="3096766" cy="661818"/>
            <a:chOff x="469465" y="1674352"/>
            <a:chExt cx="4007925" cy="354750"/>
          </a:xfrm>
          <a:solidFill>
            <a:srgbClr val="7030A0"/>
          </a:solidFill>
        </p:grpSpPr>
        <p:sp>
          <p:nvSpPr>
            <p:cNvPr id="51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2" name="자유형 51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pFill/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53" name="제목 114"/>
          <p:cNvSpPr txBox="1">
            <a:spLocks/>
          </p:cNvSpPr>
          <p:nvPr/>
        </p:nvSpPr>
        <p:spPr>
          <a:xfrm>
            <a:off x="5281530" y="2667254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In-role performance</a:t>
            </a:r>
            <a:endParaRPr lang="ko-KR" altLang="en-US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54" name="그룹 53"/>
          <p:cNvGrpSpPr/>
          <p:nvPr/>
        </p:nvGrpSpPr>
        <p:grpSpPr>
          <a:xfrm rot="5400000">
            <a:off x="4573484" y="2635766"/>
            <a:ext cx="184463" cy="371075"/>
            <a:chOff x="8435419" y="4035192"/>
            <a:chExt cx="154433" cy="576064"/>
          </a:xfrm>
        </p:grpSpPr>
        <p:pic>
          <p:nvPicPr>
            <p:cNvPr id="55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035192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277714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그림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8" y="2527014"/>
            <a:ext cx="1494164" cy="1358331"/>
          </a:xfrm>
          <a:prstGeom prst="rect">
            <a:avLst/>
          </a:prstGeom>
        </p:spPr>
      </p:pic>
      <p:grpSp>
        <p:nvGrpSpPr>
          <p:cNvPr id="58" name="그룹 84"/>
          <p:cNvGrpSpPr/>
          <p:nvPr/>
        </p:nvGrpSpPr>
        <p:grpSpPr>
          <a:xfrm>
            <a:off x="4758742" y="3293152"/>
            <a:ext cx="3112535" cy="661818"/>
            <a:chOff x="469465" y="1674352"/>
            <a:chExt cx="4007925" cy="354750"/>
          </a:xfrm>
          <a:solidFill>
            <a:srgbClr val="00B0F0"/>
          </a:solidFill>
        </p:grpSpPr>
        <p:sp>
          <p:nvSpPr>
            <p:cNvPr id="59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0" name="자유형 59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pFill/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61" name="제목 114"/>
          <p:cNvSpPr txBox="1">
            <a:spLocks/>
          </p:cNvSpPr>
          <p:nvPr/>
        </p:nvSpPr>
        <p:spPr>
          <a:xfrm>
            <a:off x="5141469" y="3442455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Creativity</a:t>
            </a:r>
            <a:endParaRPr lang="ko-KR" altLang="en-US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62" name="그룹 61"/>
          <p:cNvGrpSpPr/>
          <p:nvPr/>
        </p:nvGrpSpPr>
        <p:grpSpPr>
          <a:xfrm rot="5400000">
            <a:off x="4557715" y="3439217"/>
            <a:ext cx="184463" cy="371075"/>
            <a:chOff x="8435419" y="4035192"/>
            <a:chExt cx="154433" cy="576064"/>
          </a:xfrm>
        </p:grpSpPr>
        <p:pic>
          <p:nvPicPr>
            <p:cNvPr id="63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035192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277714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그룹 90"/>
          <p:cNvGrpSpPr/>
          <p:nvPr/>
        </p:nvGrpSpPr>
        <p:grpSpPr>
          <a:xfrm>
            <a:off x="475635" y="1844824"/>
            <a:ext cx="8200821" cy="417600"/>
            <a:chOff x="471482" y="1390934"/>
            <a:chExt cx="4043874" cy="392583"/>
          </a:xfrm>
        </p:grpSpPr>
        <p:sp>
          <p:nvSpPr>
            <p:cNvPr id="67" name="모서리가 둥근 직사각형 66"/>
            <p:cNvSpPr/>
            <p:nvPr/>
          </p:nvSpPr>
          <p:spPr>
            <a:xfrm>
              <a:off x="511199" y="1390934"/>
              <a:ext cx="3957964" cy="39258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40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70" name="자유형 69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71" name="자유형 70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73" name="제목 114"/>
          <p:cNvSpPr txBox="1">
            <a:spLocks/>
          </p:cNvSpPr>
          <p:nvPr/>
        </p:nvSpPr>
        <p:spPr>
          <a:xfrm>
            <a:off x="569993" y="1928942"/>
            <a:ext cx="8106463" cy="27306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Self-Determination Theory</a:t>
            </a:r>
            <a:endParaRPr lang="ko-KR" altLang="en-US" sz="20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74" name="제목 114"/>
          <p:cNvSpPr txBox="1">
            <a:spLocks/>
          </p:cNvSpPr>
          <p:nvPr/>
        </p:nvSpPr>
        <p:spPr>
          <a:xfrm>
            <a:off x="2453665" y="2731929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sz="28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PSM</a:t>
            </a:r>
            <a:endParaRPr lang="ko-KR" altLang="en-US" sz="28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80" name="그룹 84"/>
          <p:cNvGrpSpPr/>
          <p:nvPr/>
        </p:nvGrpSpPr>
        <p:grpSpPr>
          <a:xfrm>
            <a:off x="2349378" y="4246175"/>
            <a:ext cx="2238226" cy="542452"/>
            <a:chOff x="469465" y="1674352"/>
            <a:chExt cx="4007925" cy="354750"/>
          </a:xfrm>
          <a:solidFill>
            <a:srgbClr val="FFC000"/>
          </a:solidFill>
        </p:grpSpPr>
        <p:sp>
          <p:nvSpPr>
            <p:cNvPr id="81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2" name="자유형 81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pFill/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83" name="제목 114"/>
          <p:cNvSpPr txBox="1">
            <a:spLocks/>
          </p:cNvSpPr>
          <p:nvPr/>
        </p:nvSpPr>
        <p:spPr>
          <a:xfrm>
            <a:off x="2419751" y="4341746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Policy making PSM</a:t>
            </a:r>
            <a:endParaRPr lang="ko-KR" altLang="en-US" sz="14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84" name="그룹 84"/>
          <p:cNvGrpSpPr/>
          <p:nvPr/>
        </p:nvGrpSpPr>
        <p:grpSpPr>
          <a:xfrm>
            <a:off x="2347480" y="4858942"/>
            <a:ext cx="2238226" cy="542452"/>
            <a:chOff x="469465" y="1674352"/>
            <a:chExt cx="4007925" cy="354750"/>
          </a:xfrm>
          <a:solidFill>
            <a:srgbClr val="FFC000"/>
          </a:solidFill>
        </p:grpSpPr>
        <p:sp>
          <p:nvSpPr>
            <p:cNvPr id="85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6" name="자유형 85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pFill/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87" name="제목 114"/>
          <p:cNvSpPr txBox="1">
            <a:spLocks/>
          </p:cNvSpPr>
          <p:nvPr/>
        </p:nvSpPr>
        <p:spPr>
          <a:xfrm>
            <a:off x="2417853" y="4954513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Altruism PSM</a:t>
            </a:r>
            <a:endParaRPr lang="ko-KR" altLang="en-US" sz="14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69468" y="5509681"/>
            <a:ext cx="78189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b="1" dirty="0" smtClean="0"/>
              <a:t>“investigation </a:t>
            </a:r>
            <a:r>
              <a:rPr lang="en-US" altLang="ko-KR" sz="1700" b="1" dirty="0"/>
              <a:t>of people’s inherent growth tendencies and innate psychological needs that are the basis for their self-motivation and personality integration, as well as for the conditions that foster those positive </a:t>
            </a:r>
            <a:r>
              <a:rPr lang="en-US" altLang="ko-KR" sz="1700" b="1" dirty="0" smtClean="0"/>
              <a:t>processes”(Ryan </a:t>
            </a:r>
            <a:r>
              <a:rPr lang="en-US" altLang="ko-KR" sz="1700" b="1" dirty="0"/>
              <a:t>&amp; Deci, 2000, p. 68)</a:t>
            </a:r>
            <a:endParaRPr lang="ko-KR" alt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66356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 bwMode="auto">
          <a:xfrm>
            <a:off x="478159" y="242257"/>
            <a:ext cx="50289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Theoretical Framework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1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22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24" name="직사각형 23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25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26" name="직선 연결선 25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직선 연결선 26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3" name="직사각형 22"/>
            <p:cNvSpPr/>
            <p:nvPr/>
          </p:nvSpPr>
          <p:spPr>
            <a:xfrm>
              <a:off x="323528" y="6014282"/>
              <a:ext cx="8424935" cy="451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1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The Effect of Public Service Motivation (PSM) on Social Capital</a:t>
              </a:r>
              <a:endParaRPr lang="ko-KR" altLang="en-US" sz="21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8" name="모서리가 둥근 직사각형 8"/>
          <p:cNvSpPr/>
          <p:nvPr/>
        </p:nvSpPr>
        <p:spPr>
          <a:xfrm>
            <a:off x="475635" y="1928942"/>
            <a:ext cx="8095690" cy="46684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2562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43" name="그룹 84"/>
          <p:cNvGrpSpPr/>
          <p:nvPr/>
        </p:nvGrpSpPr>
        <p:grpSpPr>
          <a:xfrm>
            <a:off x="2277107" y="2493389"/>
            <a:ext cx="2238226" cy="1562570"/>
            <a:chOff x="469465" y="1674352"/>
            <a:chExt cx="4007925" cy="354750"/>
          </a:xfrm>
          <a:solidFill>
            <a:srgbClr val="C00000"/>
          </a:solidFill>
        </p:grpSpPr>
        <p:sp>
          <p:nvSpPr>
            <p:cNvPr id="47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" name="자유형 47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pFill/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50" name="그룹 84"/>
          <p:cNvGrpSpPr/>
          <p:nvPr/>
        </p:nvGrpSpPr>
        <p:grpSpPr>
          <a:xfrm>
            <a:off x="4704139" y="2492001"/>
            <a:ext cx="3096766" cy="661818"/>
            <a:chOff x="469465" y="1674352"/>
            <a:chExt cx="4007925" cy="354750"/>
          </a:xfrm>
          <a:solidFill>
            <a:srgbClr val="7030A0"/>
          </a:solidFill>
        </p:grpSpPr>
        <p:sp>
          <p:nvSpPr>
            <p:cNvPr id="51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2" name="자유형 51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pFill/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53" name="제목 114"/>
          <p:cNvSpPr txBox="1">
            <a:spLocks/>
          </p:cNvSpPr>
          <p:nvPr/>
        </p:nvSpPr>
        <p:spPr>
          <a:xfrm>
            <a:off x="5211157" y="2669554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Trust</a:t>
            </a:r>
            <a:endParaRPr lang="ko-KR" altLang="en-US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54" name="그룹 53"/>
          <p:cNvGrpSpPr/>
          <p:nvPr/>
        </p:nvGrpSpPr>
        <p:grpSpPr>
          <a:xfrm rot="5400000">
            <a:off x="4503111" y="2638066"/>
            <a:ext cx="184463" cy="371075"/>
            <a:chOff x="8435419" y="4035192"/>
            <a:chExt cx="154433" cy="576064"/>
          </a:xfrm>
        </p:grpSpPr>
        <p:pic>
          <p:nvPicPr>
            <p:cNvPr id="55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035192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277714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그룹 84"/>
          <p:cNvGrpSpPr/>
          <p:nvPr/>
        </p:nvGrpSpPr>
        <p:grpSpPr>
          <a:xfrm>
            <a:off x="4688369" y="3295452"/>
            <a:ext cx="3112535" cy="661818"/>
            <a:chOff x="469465" y="1674352"/>
            <a:chExt cx="4007925" cy="354750"/>
          </a:xfrm>
          <a:solidFill>
            <a:srgbClr val="00B0F0"/>
          </a:solidFill>
        </p:grpSpPr>
        <p:sp>
          <p:nvSpPr>
            <p:cNvPr id="59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0" name="자유형 59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pFill/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61" name="제목 114"/>
          <p:cNvSpPr txBox="1">
            <a:spLocks/>
          </p:cNvSpPr>
          <p:nvPr/>
        </p:nvSpPr>
        <p:spPr>
          <a:xfrm>
            <a:off x="5071096" y="3444755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Reciprocity</a:t>
            </a:r>
            <a:endParaRPr lang="ko-KR" altLang="en-US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62" name="그룹 61"/>
          <p:cNvGrpSpPr/>
          <p:nvPr/>
        </p:nvGrpSpPr>
        <p:grpSpPr>
          <a:xfrm rot="5400000">
            <a:off x="4487342" y="3441517"/>
            <a:ext cx="184463" cy="371075"/>
            <a:chOff x="8435419" y="4035192"/>
            <a:chExt cx="154433" cy="576064"/>
          </a:xfrm>
        </p:grpSpPr>
        <p:pic>
          <p:nvPicPr>
            <p:cNvPr id="63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035192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277714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그룹 90"/>
          <p:cNvGrpSpPr/>
          <p:nvPr/>
        </p:nvGrpSpPr>
        <p:grpSpPr>
          <a:xfrm>
            <a:off x="475635" y="1844824"/>
            <a:ext cx="8200821" cy="417600"/>
            <a:chOff x="471482" y="1390934"/>
            <a:chExt cx="4043874" cy="392583"/>
          </a:xfrm>
        </p:grpSpPr>
        <p:sp>
          <p:nvSpPr>
            <p:cNvPr id="67" name="모서리가 둥근 직사각형 66"/>
            <p:cNvSpPr/>
            <p:nvPr/>
          </p:nvSpPr>
          <p:spPr>
            <a:xfrm>
              <a:off x="511199" y="1390934"/>
              <a:ext cx="3957964" cy="39258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40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70" name="자유형 69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71" name="자유형 70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73" name="제목 114"/>
          <p:cNvSpPr txBox="1">
            <a:spLocks/>
          </p:cNvSpPr>
          <p:nvPr/>
        </p:nvSpPr>
        <p:spPr>
          <a:xfrm>
            <a:off x="569993" y="1928942"/>
            <a:ext cx="8106463" cy="27306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Stewardship Theory</a:t>
            </a:r>
            <a:endParaRPr lang="ko-KR" altLang="en-US" sz="20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80" name="그룹 84"/>
          <p:cNvGrpSpPr/>
          <p:nvPr/>
        </p:nvGrpSpPr>
        <p:grpSpPr>
          <a:xfrm>
            <a:off x="2279005" y="4248475"/>
            <a:ext cx="2238226" cy="542452"/>
            <a:chOff x="469465" y="1674352"/>
            <a:chExt cx="4007925" cy="354750"/>
          </a:xfrm>
          <a:solidFill>
            <a:srgbClr val="FFC000"/>
          </a:solidFill>
        </p:grpSpPr>
        <p:sp>
          <p:nvSpPr>
            <p:cNvPr id="81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2" name="자유형 81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pFill/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83" name="제목 114"/>
          <p:cNvSpPr txBox="1">
            <a:spLocks/>
          </p:cNvSpPr>
          <p:nvPr/>
        </p:nvSpPr>
        <p:spPr>
          <a:xfrm>
            <a:off x="2349378" y="4344046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Policy making PSM</a:t>
            </a:r>
            <a:endParaRPr lang="ko-KR" altLang="en-US" sz="14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84" name="그룹 84"/>
          <p:cNvGrpSpPr/>
          <p:nvPr/>
        </p:nvGrpSpPr>
        <p:grpSpPr>
          <a:xfrm>
            <a:off x="2277107" y="4861242"/>
            <a:ext cx="2238226" cy="542452"/>
            <a:chOff x="469465" y="1674352"/>
            <a:chExt cx="4007925" cy="354750"/>
          </a:xfrm>
          <a:solidFill>
            <a:srgbClr val="FFC000"/>
          </a:solidFill>
        </p:grpSpPr>
        <p:sp>
          <p:nvSpPr>
            <p:cNvPr id="85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6" name="자유형 85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pFill/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87" name="제목 114"/>
          <p:cNvSpPr txBox="1">
            <a:spLocks/>
          </p:cNvSpPr>
          <p:nvPr/>
        </p:nvSpPr>
        <p:spPr>
          <a:xfrm>
            <a:off x="2347480" y="4956813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sz="14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Altruism PSM</a:t>
            </a:r>
            <a:endParaRPr lang="ko-KR" altLang="en-US" sz="14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2" y="2493389"/>
            <a:ext cx="1446043" cy="218503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66099" y="5576173"/>
            <a:ext cx="81692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b="1" dirty="0"/>
              <a:t> “situation in which managers are not motivated by individual goals, but rather are stewards whose motives are aligned with the objectives of their principals”(Davis et al., 1997, p. 21). </a:t>
            </a:r>
            <a:endParaRPr lang="ko-KR" altLang="en-US" sz="1700" b="1" dirty="0"/>
          </a:p>
        </p:txBody>
      </p:sp>
      <p:sp>
        <p:nvSpPr>
          <p:cNvPr id="66" name="제목 114"/>
          <p:cNvSpPr txBox="1">
            <a:spLocks/>
          </p:cNvSpPr>
          <p:nvPr/>
        </p:nvSpPr>
        <p:spPr>
          <a:xfrm>
            <a:off x="2328923" y="3512904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Intrinsic</a:t>
            </a:r>
          </a:p>
          <a:p>
            <a:pPr algn="ctr" eaLnBrk="0" latinLnBrk="0" hangingPunct="0">
              <a:defRPr/>
            </a:pPr>
            <a:r>
              <a:rPr lang="en-US" altLang="ko-KR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M</a:t>
            </a:r>
            <a:r>
              <a:rPr lang="en-US" altLang="ko-KR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otivation</a:t>
            </a:r>
            <a:endParaRPr lang="ko-KR" altLang="en-US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68" name="제목 114"/>
          <p:cNvSpPr txBox="1">
            <a:spLocks/>
          </p:cNvSpPr>
          <p:nvPr/>
        </p:nvSpPr>
        <p:spPr>
          <a:xfrm>
            <a:off x="2383292" y="2734229"/>
            <a:ext cx="2099306" cy="36321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algn="ctr" eaLnBrk="0" latinLnBrk="0" hangingPunct="0">
              <a:defRPr/>
            </a:pPr>
            <a:r>
              <a:rPr lang="en-US" altLang="ko-KR" sz="28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PSM</a:t>
            </a:r>
            <a:endParaRPr lang="ko-KR" altLang="en-US" sz="28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24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 bwMode="auto">
          <a:xfrm>
            <a:off x="478159" y="242257"/>
            <a:ext cx="502894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spc="-150" dirty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3000" spc="-150" dirty="0" smtClean="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. Theoretical Framework</a:t>
            </a:r>
            <a:endParaRPr lang="ko-KR" altLang="en-US" sz="3000" spc="-150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1" name="그룹 186"/>
          <p:cNvGrpSpPr/>
          <p:nvPr/>
        </p:nvGrpSpPr>
        <p:grpSpPr>
          <a:xfrm>
            <a:off x="392536" y="1020683"/>
            <a:ext cx="8741788" cy="607149"/>
            <a:chOff x="323528" y="5753145"/>
            <a:chExt cx="8741788" cy="859996"/>
          </a:xfrm>
        </p:grpSpPr>
        <p:grpSp>
          <p:nvGrpSpPr>
            <p:cNvPr id="22" name="그룹 187"/>
            <p:cNvGrpSpPr/>
            <p:nvPr/>
          </p:nvGrpSpPr>
          <p:grpSpPr>
            <a:xfrm>
              <a:off x="323528" y="5753145"/>
              <a:ext cx="8741788" cy="859996"/>
              <a:chOff x="9525" y="290554"/>
              <a:chExt cx="4102220" cy="873990"/>
            </a:xfrm>
          </p:grpSpPr>
          <p:sp>
            <p:nvSpPr>
              <p:cNvPr id="24" name="직사각형 23"/>
              <p:cNvSpPr/>
              <p:nvPr/>
            </p:nvSpPr>
            <p:spPr bwMode="auto">
              <a:xfrm>
                <a:off x="12828" y="290554"/>
                <a:ext cx="4098917" cy="558661"/>
              </a:xfrm>
              <a:prstGeom prst="rect">
                <a:avLst/>
              </a:prstGeom>
              <a:gradFill rotWithShape="1">
                <a:gsLst>
                  <a:gs pos="833">
                    <a:srgbClr val="FFFFFF">
                      <a:alpha val="0"/>
                    </a:srgbClr>
                  </a:gs>
                  <a:gs pos="69550">
                    <a:srgbClr val="FFFFFF"/>
                  </a:gs>
                  <a:gs pos="2500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21594000" scaled="0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  <a:sp3d>
                <a:bevelT w="0" h="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atinLnBrk="0">
                  <a:defRPr/>
                </a:pPr>
                <a:endParaRPr lang="ko-KR" altLang="en-US" kern="0">
                  <a:solidFill>
                    <a:srgbClr val="FFFF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25" name="그룹 190"/>
              <p:cNvGrpSpPr/>
              <p:nvPr/>
            </p:nvGrpSpPr>
            <p:grpSpPr>
              <a:xfrm>
                <a:off x="9525" y="336688"/>
                <a:ext cx="3935812" cy="827856"/>
                <a:chOff x="130761" y="336688"/>
                <a:chExt cx="3814576" cy="827856"/>
              </a:xfrm>
            </p:grpSpPr>
            <p:cxnSp>
              <p:nvCxnSpPr>
                <p:cNvPr id="26" name="직선 연결선 25"/>
                <p:cNvCxnSpPr/>
                <p:nvPr/>
              </p:nvCxnSpPr>
              <p:spPr bwMode="auto">
                <a:xfrm flipH="1">
                  <a:off x="130761" y="336688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직선 연결선 26"/>
                <p:cNvCxnSpPr/>
                <p:nvPr/>
              </p:nvCxnSpPr>
              <p:spPr bwMode="auto">
                <a:xfrm flipH="1">
                  <a:off x="130761" y="1164544"/>
                  <a:ext cx="3814576" cy="0"/>
                </a:xfrm>
                <a:prstGeom prst="line">
                  <a:avLst/>
                </a:prstGeom>
                <a:solidFill>
                  <a:srgbClr val="0066FF"/>
                </a:solidFill>
                <a:ln w="9525" cap="flat" cmpd="sng" algn="ctr">
                  <a:gradFill>
                    <a:gsLst>
                      <a:gs pos="0">
                        <a:srgbClr val="0070C0">
                          <a:alpha val="0"/>
                        </a:srgbClr>
                      </a:gs>
                      <a:gs pos="21000">
                        <a:srgbClr val="0070C0"/>
                      </a:gs>
                      <a:gs pos="79000">
                        <a:srgbClr val="0070C0"/>
                      </a:gs>
                      <a:gs pos="100000">
                        <a:srgbClr val="FFFFFF">
                          <a:lumMod val="85000"/>
                          <a:alpha val="0"/>
                        </a:srgbClr>
                      </a:gs>
                    </a:gsLst>
                    <a:lin ang="10800000" scaled="0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3" name="직사각형 22"/>
            <p:cNvSpPr/>
            <p:nvPr/>
          </p:nvSpPr>
          <p:spPr>
            <a:xfrm>
              <a:off x="323528" y="6014282"/>
              <a:ext cx="8424935" cy="451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lnSpc>
                  <a:spcPct val="70000"/>
                </a:lnSpc>
                <a:spcAft>
                  <a:spcPts val="600"/>
                </a:spcAft>
                <a:buSzPct val="100000"/>
                <a:defRPr/>
              </a:pPr>
              <a:r>
                <a:rPr lang="en-US" altLang="ko-KR" sz="21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The Effect of </a:t>
              </a:r>
              <a:r>
                <a:rPr lang="en-US" altLang="ko-KR" sz="21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Human &amp; Social Capital </a:t>
              </a:r>
              <a:r>
                <a:rPr lang="en-US" altLang="ko-KR" sz="2100" b="1" kern="0" spc="-150" dirty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on </a:t>
              </a:r>
              <a:r>
                <a:rPr lang="en-US" altLang="ko-KR" sz="2100" b="1" kern="0" spc="-150" dirty="0" smtClean="0">
                  <a:gradFill>
                    <a:gsLst>
                      <a:gs pos="100000">
                        <a:srgbClr val="0070C0"/>
                      </a:gs>
                      <a:gs pos="0">
                        <a:srgbClr val="1F497D">
                          <a:lumMod val="75000"/>
                        </a:srgbClr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anose="020B0604020202020204" pitchFamily="34" charset="0"/>
                </a:rPr>
                <a:t>Org. Innovativeness</a:t>
              </a:r>
              <a:endParaRPr lang="en-US" altLang="ko-KR" sz="2100" b="1" kern="0" spc="-150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8" name="모서리가 둥근 직사각형 8"/>
          <p:cNvSpPr/>
          <p:nvPr/>
        </p:nvSpPr>
        <p:spPr>
          <a:xfrm>
            <a:off x="475635" y="1928942"/>
            <a:ext cx="8095690" cy="46684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2562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29" name="그룹 90"/>
          <p:cNvGrpSpPr/>
          <p:nvPr/>
        </p:nvGrpSpPr>
        <p:grpSpPr>
          <a:xfrm>
            <a:off x="475635" y="1844824"/>
            <a:ext cx="8200821" cy="417600"/>
            <a:chOff x="471482" y="1390934"/>
            <a:chExt cx="4043874" cy="392583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511199" y="1390934"/>
              <a:ext cx="3957964" cy="39258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</a:schemeClr>
            </a:solidFill>
            <a:ln w="6350">
              <a:solidFill>
                <a:schemeClr val="bg1"/>
              </a:solidFill>
            </a:ln>
            <a:effectLst>
              <a:outerShdw blurRad="25400" dist="254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40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30658" y="1407733"/>
              <a:ext cx="3919468" cy="45719"/>
            </a:xfrm>
            <a:prstGeom prst="rect">
              <a:avLst/>
            </a:pr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</a:gradFill>
            <a:ln w="22225">
              <a:noFill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4465423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 flipH="1">
              <a:off x="471482" y="1395924"/>
              <a:ext cx="49933" cy="91981"/>
            </a:xfrm>
            <a:custGeom>
              <a:avLst/>
              <a:gdLst>
                <a:gd name="connsiteX0" fmla="*/ 0 w 45991"/>
                <a:gd name="connsiteY0" fmla="*/ 0 h 91981"/>
                <a:gd name="connsiteX1" fmla="*/ 0 w 45991"/>
                <a:gd name="connsiteY1" fmla="*/ 91981 h 91981"/>
                <a:gd name="connsiteX2" fmla="*/ 45991 w 45991"/>
                <a:gd name="connsiteY2" fmla="*/ 91981 h 91981"/>
                <a:gd name="connsiteX3" fmla="*/ 0 w 45991"/>
                <a:gd name="connsiteY3" fmla="*/ 0 h 9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1" h="91981">
                  <a:moveTo>
                    <a:pt x="0" y="0"/>
                  </a:moveTo>
                  <a:lnTo>
                    <a:pt x="0" y="91981"/>
                  </a:lnTo>
                  <a:lnTo>
                    <a:pt x="45991" y="91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4" name="제목 114"/>
          <p:cNvSpPr txBox="1">
            <a:spLocks/>
          </p:cNvSpPr>
          <p:nvPr/>
        </p:nvSpPr>
        <p:spPr>
          <a:xfrm>
            <a:off x="569993" y="1928942"/>
            <a:ext cx="8106463" cy="273061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algn="ctr" eaLnBrk="0" latinLnBrk="0" hangingPunct="0">
              <a:defRPr/>
            </a:pPr>
            <a:r>
              <a:rPr lang="en-US" altLang="ko-KR" sz="2000" b="1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Resource Based View</a:t>
            </a:r>
            <a:endParaRPr lang="ko-KR" altLang="en-US" sz="2000" b="1" kern="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43" name="그룹 84"/>
          <p:cNvGrpSpPr/>
          <p:nvPr/>
        </p:nvGrpSpPr>
        <p:grpSpPr>
          <a:xfrm>
            <a:off x="1259632" y="2484687"/>
            <a:ext cx="3608953" cy="1448370"/>
            <a:chOff x="469465" y="1674352"/>
            <a:chExt cx="4007925" cy="354750"/>
          </a:xfrm>
          <a:solidFill>
            <a:srgbClr val="00B0F0"/>
          </a:solidFill>
        </p:grpSpPr>
        <p:sp>
          <p:nvSpPr>
            <p:cNvPr id="44" name="AutoShape 55"/>
            <p:cNvSpPr>
              <a:spLocks noChangeArrowheads="1"/>
            </p:cNvSpPr>
            <p:nvPr/>
          </p:nvSpPr>
          <p:spPr bwMode="auto">
            <a:xfrm>
              <a:off x="469465" y="1674352"/>
              <a:ext cx="4007925" cy="354750"/>
            </a:xfrm>
            <a:prstGeom prst="roundRect">
              <a:avLst>
                <a:gd name="adj" fmla="val 0"/>
              </a:avLst>
            </a:prstGeom>
            <a:grpFill/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5" name="자유형 44"/>
            <p:cNvSpPr/>
            <p:nvPr/>
          </p:nvSpPr>
          <p:spPr>
            <a:xfrm>
              <a:off x="483181" y="1682508"/>
              <a:ext cx="922422" cy="346222"/>
            </a:xfrm>
            <a:custGeom>
              <a:avLst/>
              <a:gdLst>
                <a:gd name="connsiteX0" fmla="*/ 0 w 922421"/>
                <a:gd name="connsiteY0" fmla="*/ 409074 h 409074"/>
                <a:gd name="connsiteX1" fmla="*/ 922421 w 922421"/>
                <a:gd name="connsiteY1" fmla="*/ 0 h 409074"/>
                <a:gd name="connsiteX2" fmla="*/ 0 w 922421"/>
                <a:gd name="connsiteY2" fmla="*/ 0 h 409074"/>
                <a:gd name="connsiteX3" fmla="*/ 0 w 922421"/>
                <a:gd name="connsiteY3" fmla="*/ 409074 h 40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421" h="409074">
                  <a:moveTo>
                    <a:pt x="0" y="409074"/>
                  </a:moveTo>
                  <a:lnTo>
                    <a:pt x="922421" y="0"/>
                  </a:lnTo>
                  <a:lnTo>
                    <a:pt x="0" y="0"/>
                  </a:lnTo>
                  <a:lnTo>
                    <a:pt x="0" y="409074"/>
                  </a:lnTo>
                  <a:close/>
                </a:path>
              </a:pathLst>
            </a:custGeom>
            <a:grpFill/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46" name="제목 114"/>
          <p:cNvSpPr txBox="1">
            <a:spLocks/>
          </p:cNvSpPr>
          <p:nvPr/>
        </p:nvSpPr>
        <p:spPr>
          <a:xfrm>
            <a:off x="1259632" y="2452389"/>
            <a:ext cx="3683866" cy="154474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none" anchor="ctr" anchorCtr="0"/>
          <a:lstStyle/>
          <a:p>
            <a:pPr marL="285750" indent="-285750" algn="ctr" eaLnBrk="0" latinLnBrk="0" hangingPunct="0">
              <a:buFont typeface="Arial" panose="020B0604020202020204" pitchFamily="34" charset="0"/>
              <a:buChar char="•"/>
              <a:defRPr/>
            </a:pPr>
            <a:r>
              <a:rPr lang="en-US" altLang="ko-KR" sz="1500" kern="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No imitable</a:t>
            </a:r>
          </a:p>
          <a:p>
            <a:pPr marL="285750" indent="-285750" algn="ctr" eaLnBrk="0" latinLnBrk="0" hangingPunct="0">
              <a:buFont typeface="Arial" panose="020B0604020202020204" pitchFamily="34" charset="0"/>
              <a:buChar char="•"/>
              <a:defRPr/>
            </a:pPr>
            <a:r>
              <a:rPr lang="en-US" altLang="ko-KR" sz="1500" kern="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No transferable</a:t>
            </a:r>
          </a:p>
          <a:p>
            <a:pPr marL="285750" indent="-285750" algn="ctr" eaLnBrk="0" latinLnBrk="0" hangingPunct="0">
              <a:buFont typeface="Arial" panose="020B0604020202020204" pitchFamily="34" charset="0"/>
              <a:buChar char="•"/>
              <a:defRPr/>
            </a:pPr>
            <a:r>
              <a:rPr lang="en-US" altLang="ko-KR" sz="1500" kern="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No substitutable</a:t>
            </a:r>
          </a:p>
          <a:p>
            <a:pPr algn="ctr" eaLnBrk="0" latinLnBrk="0" hangingPunct="0">
              <a:defRPr/>
            </a:pPr>
            <a:r>
              <a:rPr lang="en-US" altLang="ko-KR" sz="2400" kern="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Resource</a:t>
            </a:r>
            <a:endParaRPr lang="ko-KR" altLang="en-US" sz="2400" kern="0" dirty="0" smtClean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125536" y="2500934"/>
            <a:ext cx="2641682" cy="1447653"/>
            <a:chOff x="5474515" y="2588102"/>
            <a:chExt cx="2641682" cy="847304"/>
          </a:xfrm>
        </p:grpSpPr>
        <p:sp>
          <p:nvSpPr>
            <p:cNvPr id="53" name="AutoShape 55"/>
            <p:cNvSpPr>
              <a:spLocks noChangeArrowheads="1"/>
            </p:cNvSpPr>
            <p:nvPr/>
          </p:nvSpPr>
          <p:spPr bwMode="auto">
            <a:xfrm>
              <a:off x="5474515" y="2588102"/>
              <a:ext cx="2641682" cy="847304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20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5" name="제목 114"/>
            <p:cNvSpPr txBox="1">
              <a:spLocks/>
            </p:cNvSpPr>
            <p:nvPr/>
          </p:nvSpPr>
          <p:spPr>
            <a:xfrm>
              <a:off x="5703698" y="2642201"/>
              <a:ext cx="2183316" cy="647357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wrap="none" anchor="ctr" anchorCtr="0"/>
            <a:lstStyle/>
            <a:p>
              <a:pPr algn="ctr" eaLnBrk="0" latinLnBrk="0" hangingPunct="0">
                <a:defRPr/>
              </a:pPr>
              <a:r>
                <a:rPr lang="en-US" altLang="ko-KR" sz="16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itchFamily="34" charset="0"/>
                </a:rPr>
                <a:t>Org. sustaining</a:t>
              </a:r>
            </a:p>
            <a:p>
              <a:pPr algn="ctr" eaLnBrk="0" latinLnBrk="0" hangingPunct="0">
                <a:defRPr/>
              </a:pPr>
              <a:r>
                <a:rPr lang="en-US" altLang="ko-KR" sz="1600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Y견고딕" panose="02030600000101010101" pitchFamily="18" charset="-127"/>
                  <a:ea typeface="HY견고딕" panose="02030600000101010101" pitchFamily="18" charset="-127"/>
                  <a:cs typeface="Arial" pitchFamily="34" charset="0"/>
                </a:rPr>
                <a:t>competitive advantage</a:t>
              </a:r>
            </a:p>
          </p:txBody>
        </p:sp>
      </p:grpSp>
      <p:grpSp>
        <p:nvGrpSpPr>
          <p:cNvPr id="59" name="그룹 58"/>
          <p:cNvGrpSpPr/>
          <p:nvPr/>
        </p:nvGrpSpPr>
        <p:grpSpPr>
          <a:xfrm rot="5400000">
            <a:off x="4896353" y="2888797"/>
            <a:ext cx="184463" cy="371644"/>
            <a:chOff x="8435419" y="4035192"/>
            <a:chExt cx="154433" cy="576064"/>
          </a:xfrm>
        </p:grpSpPr>
        <p:pic>
          <p:nvPicPr>
            <p:cNvPr id="60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035192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" descr="O:\2015미래부-업무보고\오팀장\link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6580" r="29045" b="6831"/>
            <a:stretch/>
          </p:blipFill>
          <p:spPr bwMode="auto">
            <a:xfrm>
              <a:off x="8435419" y="4277714"/>
              <a:ext cx="154433" cy="33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86" name="Picture 2" descr="human capital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83" y="4263147"/>
            <a:ext cx="1877013" cy="12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1295718" y="5598342"/>
            <a:ext cx="17281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b="1" dirty="0" smtClean="0">
                <a:solidFill>
                  <a:srgbClr val="00B050"/>
                </a:solidFill>
              </a:rPr>
              <a:t>Human Capital</a:t>
            </a:r>
            <a:endParaRPr lang="ko-KR" altLang="en-US" sz="1700" b="1" dirty="0">
              <a:solidFill>
                <a:srgbClr val="00B050"/>
              </a:solidFill>
            </a:endParaRPr>
          </a:p>
        </p:txBody>
      </p:sp>
      <p:pic>
        <p:nvPicPr>
          <p:cNvPr id="16388" name="Picture 4" descr="trust에 대한 이미지 검색결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36" y="4263147"/>
            <a:ext cx="1707561" cy="12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직사각형 70"/>
          <p:cNvSpPr/>
          <p:nvPr/>
        </p:nvSpPr>
        <p:spPr>
          <a:xfrm>
            <a:off x="3226905" y="5589098"/>
            <a:ext cx="17281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700" b="1" dirty="0" smtClean="0">
                <a:solidFill>
                  <a:schemeClr val="accent6">
                    <a:lumMod val="75000"/>
                  </a:schemeClr>
                </a:solidFill>
              </a:rPr>
              <a:t>Social Capital</a:t>
            </a:r>
            <a:endParaRPr lang="ko-KR" altLang="en-US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77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6123</TotalTime>
  <Words>1088</Words>
  <Application>Microsoft Office PowerPoint</Application>
  <PresentationFormat>화면 슬라이드 쇼(4:3)</PresentationFormat>
  <Paragraphs>268</Paragraphs>
  <Slides>33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33</vt:i4>
      </vt:variant>
    </vt:vector>
  </HeadingPairs>
  <TitlesOfParts>
    <vt:vector size="43" baseType="lpstr">
      <vt:lpstr>굴림</vt:lpstr>
      <vt:lpstr>Arial</vt:lpstr>
      <vt:lpstr>-윤고딕330</vt:lpstr>
      <vt:lpstr>맑은 고딕</vt:lpstr>
      <vt:lpstr>HY견고딕</vt:lpstr>
      <vt:lpstr>-윤고딕320</vt:lpstr>
      <vt:lpstr>HY헤드라인M</vt:lpstr>
      <vt:lpstr>Times New Roman Uni</vt:lpstr>
      <vt:lpstr>Office 테마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HyoJoo</cp:lastModifiedBy>
  <cp:revision>419</cp:revision>
  <cp:lastPrinted>2015-01-10T04:32:02Z</cp:lastPrinted>
  <dcterms:created xsi:type="dcterms:W3CDTF">2015-01-08T13:06:47Z</dcterms:created>
  <dcterms:modified xsi:type="dcterms:W3CDTF">2016-08-24T19:53:27Z</dcterms:modified>
</cp:coreProperties>
</file>