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6"/>
  </p:handoutMasterIdLst>
  <p:sldIdLst>
    <p:sldId id="256" r:id="rId2"/>
    <p:sldId id="257" r:id="rId3"/>
    <p:sldId id="258" r:id="rId4"/>
    <p:sldId id="267" r:id="rId5"/>
    <p:sldId id="259" r:id="rId6"/>
    <p:sldId id="268" r:id="rId7"/>
    <p:sldId id="261" r:id="rId8"/>
    <p:sldId id="263" r:id="rId9"/>
    <p:sldId id="266" r:id="rId10"/>
    <p:sldId id="260" r:id="rId11"/>
    <p:sldId id="264" r:id="rId12"/>
    <p:sldId id="265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3845C-6EF3-4085-985E-E04B9446AAFE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A6D1C-2A7B-4766-B95C-ADAB3C4CD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05200"/>
            <a:ext cx="8229600" cy="2743200"/>
          </a:xfrm>
        </p:spPr>
        <p:txBody>
          <a:bodyPr>
            <a:normAutofit/>
          </a:bodyPr>
          <a:lstStyle/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Erwin </a:t>
            </a:r>
            <a:r>
              <a:rPr lang="en-US" sz="2400" dirty="0" err="1" smtClean="0">
                <a:solidFill>
                  <a:schemeClr val="tx1"/>
                </a:solidFill>
              </a:rPr>
              <a:t>Sondang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Siagian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Panel 2 – </a:t>
            </a:r>
            <a:r>
              <a:rPr lang="en-CA" sz="2000" dirty="0" smtClean="0">
                <a:solidFill>
                  <a:schemeClr val="tx1"/>
                </a:solidFill>
              </a:rPr>
              <a:t>Partnerships, Collaboration and </a:t>
            </a:r>
            <a:r>
              <a:rPr lang="en-CA" sz="2000" dirty="0" smtClean="0">
                <a:solidFill>
                  <a:schemeClr val="tx1"/>
                </a:solidFill>
              </a:rPr>
              <a:t>Innovation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Singapore Public Policy Network Conference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26-27 August 2016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1335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Should be Regulated for Implementing PPP in Health Sector in Indonesia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4. Summary of Study </a:t>
            </a:r>
            <a:r>
              <a:rPr lang="en-US" dirty="0" smtClean="0">
                <a:solidFill>
                  <a:schemeClr val="tx1"/>
                </a:solidFill>
              </a:rPr>
              <a:t>(2015)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ClrTx/>
              <a:buFont typeface="Wingdings" pitchFamily="2" charset="2"/>
              <a:buChar char="ü"/>
            </a:pPr>
            <a:r>
              <a:rPr lang="en-US" dirty="0" smtClean="0"/>
              <a:t>Preparing procurement guideline for PSAs in Health Sectors on preparing their (PSAs in Health Sectors) procurement regulation</a:t>
            </a:r>
          </a:p>
          <a:p>
            <a:pPr marL="514350" indent="-514350">
              <a:buClrTx/>
              <a:buFont typeface="Wingdings" pitchFamily="2" charset="2"/>
              <a:buChar char="ü"/>
            </a:pPr>
            <a:r>
              <a:rPr lang="en-US" dirty="0" smtClean="0"/>
              <a:t>How about PPP guideline ? </a:t>
            </a:r>
            <a:r>
              <a:rPr lang="en-US" u="sng" dirty="0" smtClean="0"/>
              <a:t>Not yet</a:t>
            </a:r>
            <a:endParaRPr lang="en-US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5. Conclusion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Study from 2014-2015 did not provide any recommendations related to </a:t>
            </a:r>
            <a:r>
              <a:rPr lang="en-US" dirty="0" smtClean="0"/>
              <a:t>regulate PPP </a:t>
            </a:r>
            <a:r>
              <a:rPr lang="en-US" dirty="0" smtClean="0"/>
              <a:t>in Health Sector.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As we see that PSAs:</a:t>
            </a:r>
          </a:p>
          <a:p>
            <a:pPr marL="463550" indent="-238125">
              <a:buFont typeface="Georgia" pitchFamily="18" charset="0"/>
              <a:buChar char="-"/>
            </a:pPr>
            <a:r>
              <a:rPr lang="en-US" dirty="0" smtClean="0"/>
              <a:t>sources of funding can come from </a:t>
            </a:r>
            <a:r>
              <a:rPr lang="en-US" sz="2800" dirty="0" smtClean="0"/>
              <a:t>User charge and the results of cooperation</a:t>
            </a:r>
          </a:p>
          <a:p>
            <a:pPr marL="463550" indent="-238125">
              <a:buFont typeface="Georgia" pitchFamily="18" charset="0"/>
              <a:buChar char="-"/>
            </a:pPr>
            <a:r>
              <a:rPr lang="en-US" sz="2800" dirty="0" smtClean="0"/>
              <a:t>41% of central government PSAs are health sectors</a:t>
            </a:r>
          </a:p>
          <a:p>
            <a:pPr marL="463550" indent="-238125">
              <a:buFont typeface="Georgia" pitchFamily="18" charset="0"/>
              <a:buChar char="-"/>
            </a:pPr>
            <a:r>
              <a:rPr lang="en-US" sz="2800" dirty="0" smtClean="0"/>
              <a:t>Almost every provinces, district, and city have their own local government hospital (even though not all of these hospitals are PSAs)</a:t>
            </a:r>
          </a:p>
          <a:p>
            <a:pPr marL="463550" indent="-238125">
              <a:buFont typeface="Georgia" pitchFamily="18" charset="0"/>
              <a:buChar char="-"/>
            </a:pPr>
            <a:r>
              <a:rPr lang="en-US" sz="2800" dirty="0" smtClean="0"/>
              <a:t>Limited budget of each PSAs in health sector</a:t>
            </a:r>
          </a:p>
          <a:p>
            <a:pPr marL="282575" indent="-282575">
              <a:buFont typeface="Wingdings" pitchFamily="2" charset="2"/>
              <a:buChar char="Ø"/>
            </a:pPr>
            <a:r>
              <a:rPr lang="en-US" sz="2800" dirty="0" smtClean="0"/>
              <a:t>Based on these facts, conducted PPP scheme is a good opportunity to fulfill PSAs in health sectors need.  </a:t>
            </a:r>
            <a:br>
              <a:rPr lang="en-US" sz="2800" dirty="0" smtClean="0"/>
            </a:b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6. What do PSAs need for implementing PPP? </a:t>
            </a:r>
            <a:r>
              <a:rPr lang="en-US" sz="2800" dirty="0" smtClean="0">
                <a:solidFill>
                  <a:schemeClr val="tx1"/>
                </a:solidFill>
              </a:rPr>
              <a:t>(2016)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Clear regulation as guideline for implementing PPP, as follows:</a:t>
            </a:r>
          </a:p>
          <a:p>
            <a:pPr marL="576263" indent="-293688">
              <a:buFont typeface="Georgia" pitchFamily="18" charset="0"/>
              <a:buChar char="-"/>
            </a:pPr>
            <a:r>
              <a:rPr lang="en-US" dirty="0" smtClean="0"/>
              <a:t>Project planning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give clear information about how to prepare a PPP Project</a:t>
            </a:r>
          </a:p>
          <a:p>
            <a:pPr marL="576263" indent="-293688">
              <a:buFont typeface="Georgia" pitchFamily="18" charset="0"/>
              <a:buChar char="-"/>
            </a:pPr>
            <a:r>
              <a:rPr lang="en-US" dirty="0" smtClean="0"/>
              <a:t>Project preparation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who prepare the PPP project and how they do the preparation (both of for solicited project and unsolicited project)</a:t>
            </a:r>
          </a:p>
          <a:p>
            <a:pPr marL="576263" indent="-293688">
              <a:buFont typeface="Georgia" pitchFamily="18" charset="0"/>
              <a:buChar char="-"/>
            </a:pPr>
            <a:r>
              <a:rPr lang="en-US" dirty="0" smtClean="0"/>
              <a:t>Project transaction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give information in doing bidding process and/or without bidding process (direct appointment/agreement) </a:t>
            </a:r>
          </a:p>
          <a:p>
            <a:pPr marL="576263" indent="-293688">
              <a:buFont typeface="Georgia" pitchFamily="18" charset="0"/>
              <a:buChar char="-"/>
            </a:pPr>
            <a:r>
              <a:rPr lang="en-US" dirty="0" smtClean="0"/>
              <a:t>Contract management </a:t>
            </a:r>
            <a:r>
              <a:rPr lang="en-US" dirty="0" smtClean="0">
                <a:sym typeface="Wingdings" pitchFamily="2" charset="2"/>
              </a:rPr>
              <a:t> (1) </a:t>
            </a:r>
            <a:r>
              <a:rPr lang="en-US" dirty="0" smtClean="0"/>
              <a:t>how to manage PPP project that can give equal treatment from government side and private sector side; (2) establish a SPC/SPV for implementing projects is not a must (just an optional)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chemeClr val="tx1"/>
                </a:solidFill>
              </a:rPr>
              <a:t>What do PSAs need for implementing PPP? (</a:t>
            </a:r>
            <a:r>
              <a:rPr lang="en-US" sz="3100" dirty="0" smtClean="0">
                <a:solidFill>
                  <a:schemeClr val="tx1"/>
                </a:solidFill>
              </a:rPr>
              <a:t>2016-2)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Key ministry/agency on preparing PPP regulation in health sector:</a:t>
            </a:r>
          </a:p>
          <a:p>
            <a:pPr marL="576263" indent="-293688">
              <a:buFont typeface="Georgia" pitchFamily="18" charset="0"/>
              <a:buChar char="-"/>
            </a:pPr>
            <a:r>
              <a:rPr lang="en-US" dirty="0" smtClean="0"/>
              <a:t>Ministry of Health</a:t>
            </a:r>
          </a:p>
          <a:p>
            <a:pPr marL="576263" indent="-293688">
              <a:buFont typeface="Georgia" pitchFamily="18" charset="0"/>
              <a:buChar char="-"/>
            </a:pPr>
            <a:r>
              <a:rPr lang="en-US" dirty="0" smtClean="0"/>
              <a:t>Ministry of Home Affairs</a:t>
            </a:r>
          </a:p>
          <a:p>
            <a:pPr marL="576263" indent="-293688">
              <a:buFont typeface="Georgia" pitchFamily="18" charset="0"/>
              <a:buChar char="-"/>
            </a:pPr>
            <a:r>
              <a:rPr lang="en-US" dirty="0" smtClean="0"/>
              <a:t>Ministry of Finance</a:t>
            </a:r>
          </a:p>
          <a:p>
            <a:pPr marL="576263" indent="-293688">
              <a:buFont typeface="Georgia" pitchFamily="18" charset="0"/>
              <a:buChar char="-"/>
            </a:pPr>
            <a:r>
              <a:rPr lang="en-US" dirty="0" smtClean="0"/>
              <a:t>National Development Planning Agency</a:t>
            </a:r>
          </a:p>
          <a:p>
            <a:pPr marL="576263" indent="-293688">
              <a:buFont typeface="Georgia" pitchFamily="18" charset="0"/>
              <a:buChar char="-"/>
            </a:pPr>
            <a:r>
              <a:rPr lang="en-US" dirty="0" smtClean="0"/>
              <a:t>National Public Procurement Agency</a:t>
            </a:r>
          </a:p>
          <a:p>
            <a:pPr marL="576263" indent="-293688">
              <a:buFont typeface="Georgia" pitchFamily="18" charset="0"/>
              <a:buChar char="-"/>
            </a:pPr>
            <a:r>
              <a:rPr lang="en-US" dirty="0" smtClean="0"/>
              <a:t>Hospitals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AAA----Erwin\download thank yo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80772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Outline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General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PPP  </a:t>
            </a:r>
            <a:r>
              <a:rPr lang="en-US" sz="3000" dirty="0" smtClean="0"/>
              <a:t>in Indonesia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Summary study (2014)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Summary study (2015)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Conclusion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What do PSAs need for implementing PPP?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1. General (1)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 fontScale="77500" lnSpcReduction="20000"/>
          </a:bodyPr>
          <a:lstStyle/>
          <a:p>
            <a:pPr marL="0" indent="0">
              <a:buClrTx/>
              <a:buNone/>
            </a:pPr>
            <a:r>
              <a:rPr lang="en-US" sz="5100" dirty="0" smtClean="0">
                <a:solidFill>
                  <a:srgbClr val="FF0000"/>
                </a:solidFill>
              </a:rPr>
              <a:t>Public Service Agency (PSA) : Law Number 1 of 2004 regarding State Treasury </a:t>
            </a:r>
          </a:p>
          <a:p>
            <a:pPr marL="744538" indent="-461963">
              <a:buClrTx/>
              <a:buFont typeface="Wingdings" pitchFamily="2" charset="2"/>
              <a:buChar char="Ø"/>
            </a:pPr>
            <a:r>
              <a:rPr lang="en-US" sz="5100" dirty="0" smtClean="0"/>
              <a:t>government (central/local government) agency </a:t>
            </a:r>
          </a:p>
          <a:p>
            <a:pPr marL="744538" indent="-461963">
              <a:buClrTx/>
              <a:buFont typeface="Wingdings" pitchFamily="2" charset="2"/>
              <a:buChar char="Ø"/>
            </a:pPr>
            <a:r>
              <a:rPr lang="en-US" sz="5100" dirty="0" smtClean="0"/>
              <a:t>to serve public (</a:t>
            </a:r>
            <a:r>
              <a:rPr lang="en-US" sz="5100" dirty="0" err="1" smtClean="0"/>
              <a:t>i.e</a:t>
            </a:r>
            <a:r>
              <a:rPr lang="en-US" sz="5100" dirty="0" smtClean="0"/>
              <a:t> providing goods/services) </a:t>
            </a:r>
          </a:p>
          <a:p>
            <a:pPr marL="744538" indent="-461963">
              <a:buClrTx/>
              <a:buFont typeface="Wingdings" pitchFamily="2" charset="2"/>
              <a:buChar char="Ø"/>
            </a:pPr>
            <a:r>
              <a:rPr lang="en-US" sz="5100" dirty="0" smtClean="0"/>
              <a:t>not profit oriented</a:t>
            </a:r>
          </a:p>
          <a:p>
            <a:pPr marL="0" indent="0">
              <a:buNone/>
            </a:pPr>
            <a:endParaRPr lang="en-US" sz="6000" dirty="0" smtClean="0"/>
          </a:p>
          <a:p>
            <a:pPr marL="282575" indent="-282575">
              <a:buClrTx/>
              <a:buFont typeface="+mj-lt"/>
              <a:buAutoNum type="arabicPeriod" startAt="2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General (2)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Sources funding of PSAs : </a:t>
            </a:r>
          </a:p>
          <a:p>
            <a:pPr marL="688975" indent="-293688">
              <a:buClrTx/>
              <a:buFont typeface="Wingdings" pitchFamily="2" charset="2"/>
              <a:buChar char="ü"/>
            </a:pPr>
            <a:r>
              <a:rPr lang="en-US" sz="4000" dirty="0" smtClean="0"/>
              <a:t>Government Budget </a:t>
            </a:r>
          </a:p>
          <a:p>
            <a:pPr marL="688975" indent="-293688">
              <a:buClrTx/>
              <a:buFont typeface="Wingdings" pitchFamily="2" charset="2"/>
              <a:buChar char="ü"/>
            </a:pPr>
            <a:r>
              <a:rPr lang="en-US" sz="4000" dirty="0" smtClean="0"/>
              <a:t>Grant</a:t>
            </a:r>
          </a:p>
          <a:p>
            <a:pPr marL="688975" indent="-293688">
              <a:buClrTx/>
              <a:buFont typeface="Wingdings" pitchFamily="2" charset="2"/>
              <a:buChar char="ü"/>
            </a:pPr>
            <a:r>
              <a:rPr lang="en-US" sz="4000" dirty="0" smtClean="0"/>
              <a:t>User charge</a:t>
            </a:r>
          </a:p>
          <a:p>
            <a:pPr marL="688975" indent="-293688">
              <a:buClrTx/>
              <a:buFont typeface="Wingdings" pitchFamily="2" charset="2"/>
              <a:buChar char="ü"/>
            </a:pPr>
            <a:r>
              <a:rPr lang="en-US" sz="4000" dirty="0" smtClean="0"/>
              <a:t>The results of cooperation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General (3)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95288" indent="-395288">
              <a:buClrTx/>
              <a:buNone/>
            </a:pPr>
            <a:r>
              <a:rPr lang="en-US" dirty="0" smtClean="0">
                <a:solidFill>
                  <a:srgbClr val="FF0000"/>
                </a:solidFill>
              </a:rPr>
              <a:t>Public Service Agency : </a:t>
            </a:r>
          </a:p>
          <a:p>
            <a:pPr marL="688975" indent="-293688">
              <a:buClrTx/>
              <a:buFont typeface="Wingdings" pitchFamily="2" charset="2"/>
              <a:buChar char="ü"/>
            </a:pPr>
            <a:r>
              <a:rPr lang="en-US" dirty="0" smtClean="0"/>
              <a:t>Two types of PSAs : Full or Not Full (Staging phase)</a:t>
            </a:r>
          </a:p>
          <a:p>
            <a:pPr marL="688975" indent="-293688">
              <a:buClrTx/>
              <a:buFont typeface="Wingdings" pitchFamily="2" charset="2"/>
              <a:buChar char="ü"/>
            </a:pPr>
            <a:r>
              <a:rPr lang="en-US" dirty="0" smtClean="0"/>
              <a:t>Services for : Education, Health, Laboratory, Financial (Non Bank),  etc.</a:t>
            </a:r>
          </a:p>
          <a:p>
            <a:pPr marL="688975" indent="-293688">
              <a:buClrTx/>
              <a:buFont typeface="Wingdings" pitchFamily="2" charset="2"/>
              <a:buChar char="ü"/>
            </a:pPr>
            <a:r>
              <a:rPr lang="en-US" dirty="0" smtClean="0"/>
              <a:t>In 2015, total 149 PSA owned by central government and 61 (41%) are health sectors. </a:t>
            </a:r>
          </a:p>
          <a:p>
            <a:pPr marL="688975" indent="-293688">
              <a:buClrTx/>
              <a:buFont typeface="Wingdings" pitchFamily="2" charset="2"/>
              <a:buChar char="ü"/>
            </a:pPr>
            <a:r>
              <a:rPr lang="en-US" dirty="0" smtClean="0"/>
              <a:t>PSA in Health sectors can be owned by central government hospital and local government hospital.</a:t>
            </a:r>
          </a:p>
          <a:p>
            <a:pPr marL="688975" indent="-293688">
              <a:buClrTx/>
              <a:buFont typeface="Wingdings" pitchFamily="2" charset="2"/>
              <a:buChar char="ü"/>
            </a:pPr>
            <a:r>
              <a:rPr lang="en-US" dirty="0" smtClean="0"/>
              <a:t>Local government hospitals : Province and District/city level.</a:t>
            </a:r>
          </a:p>
          <a:p>
            <a:pPr marL="688975" indent="-293688">
              <a:buClrTx/>
              <a:buFont typeface="Wingdings" pitchFamily="2" charset="2"/>
              <a:buChar char="ü"/>
            </a:pPr>
            <a:r>
              <a:rPr lang="en-US" dirty="0" smtClean="0"/>
              <a:t>Generally, PSAs in health sectors have limited budget to fulfill their needs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82575" indent="-282575"/>
            <a:r>
              <a:rPr lang="en-US" sz="2800" dirty="0" smtClean="0">
                <a:solidFill>
                  <a:schemeClr val="tx1"/>
                </a:solidFill>
              </a:rPr>
              <a:t>2. </a:t>
            </a:r>
            <a:r>
              <a:rPr lang="en-US" sz="2800" dirty="0" smtClean="0">
                <a:solidFill>
                  <a:schemeClr val="tx1"/>
                </a:solidFill>
              </a:rPr>
              <a:t>PPP  </a:t>
            </a:r>
            <a:r>
              <a:rPr lang="en-US" sz="2800" dirty="0" smtClean="0">
                <a:solidFill>
                  <a:schemeClr val="tx1"/>
                </a:solidFill>
              </a:rPr>
              <a:t>in Indonesia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96925" indent="-514350">
              <a:buClrTx/>
              <a:buFont typeface="Wingdings" pitchFamily="2" charset="2"/>
              <a:buChar char="Ø"/>
            </a:pPr>
            <a:r>
              <a:rPr lang="en-US" sz="2800" dirty="0" smtClean="0"/>
              <a:t>cooperation between government and Business Entity </a:t>
            </a:r>
          </a:p>
          <a:p>
            <a:pPr marL="796925" indent="-514350">
              <a:buClrTx/>
              <a:buFont typeface="Wingdings" pitchFamily="2" charset="2"/>
              <a:buChar char="Ø"/>
            </a:pPr>
            <a:r>
              <a:rPr lang="en-US" sz="2800" dirty="0" smtClean="0"/>
              <a:t>specification previously determined by GCA</a:t>
            </a:r>
          </a:p>
          <a:p>
            <a:pPr marL="796925" indent="-514350">
              <a:buClrTx/>
              <a:buFont typeface="Wingdings" pitchFamily="2" charset="2"/>
              <a:buChar char="Ø"/>
            </a:pPr>
            <a:r>
              <a:rPr lang="en-US" sz="2800" dirty="0" smtClean="0"/>
              <a:t>partially or fully uses Business Entity’s resources</a:t>
            </a:r>
          </a:p>
          <a:p>
            <a:pPr marL="796925" indent="-514350">
              <a:buClrTx/>
              <a:buFont typeface="Wingdings" pitchFamily="2" charset="2"/>
              <a:buChar char="Ø"/>
            </a:pPr>
            <a:r>
              <a:rPr lang="en-US" sz="2800" dirty="0" smtClean="0"/>
              <a:t>allocation of risk between the parties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3. Summary </a:t>
            </a:r>
            <a:r>
              <a:rPr lang="en-US" dirty="0" smtClean="0">
                <a:solidFill>
                  <a:schemeClr val="tx1"/>
                </a:solidFill>
              </a:rPr>
              <a:t>of Study </a:t>
            </a:r>
            <a:r>
              <a:rPr lang="en-US" dirty="0" smtClean="0">
                <a:solidFill>
                  <a:schemeClr val="tx1"/>
                </a:solidFill>
              </a:rPr>
              <a:t>(2014)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38138" indent="-338138">
              <a:buClrTx/>
              <a:buFont typeface="+mj-lt"/>
              <a:buAutoNum type="arabicPeriod"/>
            </a:pPr>
            <a:r>
              <a:rPr lang="en-US" dirty="0" smtClean="0"/>
              <a:t>Topic : Study of Public Service Agency Procurement, focus on:</a:t>
            </a:r>
          </a:p>
          <a:p>
            <a:pPr marL="576263" indent="-238125">
              <a:buClrTx/>
              <a:buFont typeface="Wingdings" pitchFamily="2" charset="2"/>
              <a:buChar char="Ø"/>
            </a:pPr>
            <a:r>
              <a:rPr lang="en-US" dirty="0" smtClean="0"/>
              <a:t> Structure of PSA and budget scheme </a:t>
            </a:r>
            <a:r>
              <a:rPr lang="en-US" dirty="0" smtClean="0">
                <a:sym typeface="Wingdings" pitchFamily="2" charset="2"/>
              </a:rPr>
              <a:t> as government institution, PSAs are managed as business like but not profit oriented </a:t>
            </a:r>
            <a:endParaRPr lang="en-US" dirty="0" smtClean="0"/>
          </a:p>
          <a:p>
            <a:pPr marL="576263" indent="-238125">
              <a:buClrTx/>
              <a:buFont typeface="Wingdings" pitchFamily="2" charset="2"/>
              <a:buChar char="Ø"/>
            </a:pPr>
            <a:r>
              <a:rPr lang="en-US" dirty="0" smtClean="0"/>
              <a:t>Procurement regulations </a:t>
            </a:r>
            <a:r>
              <a:rPr lang="en-US" dirty="0" smtClean="0">
                <a:sym typeface="Wingdings" pitchFamily="2" charset="2"/>
              </a:rPr>
              <a:t> 1) not clear flexibility can give to PSAs, and 2) Not all PSAs have regulated their procurement regulation, so PSAs have to follow public procurement regulation</a:t>
            </a:r>
            <a:endParaRPr lang="en-US" dirty="0" smtClean="0"/>
          </a:p>
          <a:p>
            <a:pPr marL="576263" indent="-238125">
              <a:buClrTx/>
              <a:buFont typeface="Wingdings" pitchFamily="2" charset="2"/>
              <a:buChar char="Ø"/>
            </a:pPr>
            <a:r>
              <a:rPr lang="en-US" dirty="0" smtClean="0"/>
              <a:t>Procurement process from supply chain management point of view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next slide</a:t>
            </a:r>
            <a:endParaRPr lang="en-US" dirty="0" smtClean="0"/>
          </a:p>
          <a:p>
            <a:pPr marL="576263" indent="-238125">
              <a:buClr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Supply Chain Management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br>
              <a:rPr lang="en-US" sz="1800" dirty="0" smtClean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1"/>
            <a:ext cx="8305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4191000"/>
            <a:ext cx="8458200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Routine : low impact and low budget (ex : office supply)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Leverage : low impact and high budget (ex : medical equipments/devices)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Bottleneck : high risk/impact and low budget (ex : car, ambulance)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Critical : high impact and budget (ex : high tech medical equipments/devices)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Recommendation of Study </a:t>
            </a:r>
            <a:r>
              <a:rPr lang="en-US" dirty="0" smtClean="0">
                <a:solidFill>
                  <a:schemeClr val="tx1"/>
                </a:solidFill>
              </a:rPr>
              <a:t>(2014)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ClrTx/>
              <a:buNone/>
            </a:pPr>
            <a:endParaRPr lang="en-US" sz="4800" dirty="0" smtClean="0"/>
          </a:p>
          <a:p>
            <a:pPr marL="0" indent="0" algn="ctr">
              <a:buClrTx/>
              <a:buNone/>
            </a:pPr>
            <a:r>
              <a:rPr lang="en-US" sz="4800" dirty="0" smtClean="0"/>
              <a:t>Procurement regulation/policy guideline for PSAs is a needed.</a:t>
            </a:r>
            <a:endParaRPr lang="en-US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190</TotalTime>
  <Words>687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What Should be Regulated for Implementing PPP in Health Sector in Indonesia</vt:lpstr>
      <vt:lpstr>Outline</vt:lpstr>
      <vt:lpstr>1. General (1)</vt:lpstr>
      <vt:lpstr>General (2)</vt:lpstr>
      <vt:lpstr>General (3)</vt:lpstr>
      <vt:lpstr>2. PPP  in Indonesia</vt:lpstr>
      <vt:lpstr>3. Summary of Study (2014)</vt:lpstr>
      <vt:lpstr>Supply Chain Management  </vt:lpstr>
      <vt:lpstr>Recommendation of Study (2014)</vt:lpstr>
      <vt:lpstr>4. Summary of Study (2015)</vt:lpstr>
      <vt:lpstr>5. Conclusion </vt:lpstr>
      <vt:lpstr>6. What do PSAs need for implementing PPP? (2016) </vt:lpstr>
      <vt:lpstr>What do PSAs need for implementing PPP? (2016-2) 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Should Be Regulated for Implementing PPP in Health Sector in Indonesia</dc:title>
  <dc:creator>Andie Pramudita</dc:creator>
  <cp:lastModifiedBy>Kepala LKPP</cp:lastModifiedBy>
  <cp:revision>56</cp:revision>
  <dcterms:created xsi:type="dcterms:W3CDTF">2006-08-16T00:00:00Z</dcterms:created>
  <dcterms:modified xsi:type="dcterms:W3CDTF">2016-08-23T08:07:39Z</dcterms:modified>
</cp:coreProperties>
</file>